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0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17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23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x="18288000" cy="10287000"/>
  <p:notesSz cx="6858000" cy="9144000"/>
  <p:embeddedFontLst>
    <p:embeddedFont>
      <p:font typeface="Calibri (MS)" charset="1" panose="020F0502020204030204"/>
      <p:regular r:id="rId26"/>
    </p:embeddedFont>
    <p:embeddedFont>
      <p:font typeface="Arimo Bold" charset="1" panose="020B0704020202020204"/>
      <p:regular r:id="rId28"/>
    </p:embeddedFont>
    <p:embeddedFont>
      <p:font typeface="Arimo" charset="1" panose="020B0604020202020204"/>
      <p:regular r:id="rId29"/>
    </p:embeddedFont>
    <p:embeddedFont>
      <p:font typeface="Calibri (MS) Bold" charset="1" panose="020F0702030404030204"/>
      <p:regular r:id="rId38"/>
    </p:embeddedFont>
    <p:embeddedFont>
      <p:font typeface="Arial MT Pro" charset="1" panose="020B0502020202020204"/>
      <p:regular r:id="rId45"/>
    </p:embeddedFont>
    <p:embeddedFont>
      <p:font typeface="Arial MT Pro Bold" charset="1" panose="020B0802020202020204"/>
      <p:regular r:id="rId4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notesMasters/notesMaster1.xml" Type="http://schemas.openxmlformats.org/officeDocument/2006/relationships/notesMaster"/><Relationship Id="rId24" Target="theme/theme2.xml" Type="http://schemas.openxmlformats.org/officeDocument/2006/relationships/theme"/><Relationship Id="rId25" Target="notesSlides/notesSlide1.xml" Type="http://schemas.openxmlformats.org/officeDocument/2006/relationships/notesSlide"/><Relationship Id="rId26" Target="fonts/font26.fntdata" Type="http://schemas.openxmlformats.org/officeDocument/2006/relationships/font"/><Relationship Id="rId27" Target="notesSlides/notesSlide2.xml" Type="http://schemas.openxmlformats.org/officeDocument/2006/relationships/notesSlide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notesSlides/notesSlide3.xml" Type="http://schemas.openxmlformats.org/officeDocument/2006/relationships/notesSlide"/><Relationship Id="rId31" Target="notesSlides/notesSlide4.xml" Type="http://schemas.openxmlformats.org/officeDocument/2006/relationships/notesSlide"/><Relationship Id="rId32" Target="notesSlides/notesSlide5.xml" Type="http://schemas.openxmlformats.org/officeDocument/2006/relationships/notesSlide"/><Relationship Id="rId33" Target="notesSlides/notesSlide6.xml" Type="http://schemas.openxmlformats.org/officeDocument/2006/relationships/notesSlide"/><Relationship Id="rId34" Target="notesSlides/notesSlide7.xml" Type="http://schemas.openxmlformats.org/officeDocument/2006/relationships/notesSlide"/><Relationship Id="rId35" Target="notesSlides/notesSlide8.xml" Type="http://schemas.openxmlformats.org/officeDocument/2006/relationships/notesSlide"/><Relationship Id="rId36" Target="notesSlides/notesSlide9.xml" Type="http://schemas.openxmlformats.org/officeDocument/2006/relationships/notesSlide"/><Relationship Id="rId37" Target="notesSlides/notesSlide10.xml" Type="http://schemas.openxmlformats.org/officeDocument/2006/relationships/notesSlide"/><Relationship Id="rId38" Target="fonts/font38.fntdata" Type="http://schemas.openxmlformats.org/officeDocument/2006/relationships/font"/><Relationship Id="rId39" Target="notesSlides/notesSlide11.xml" Type="http://schemas.openxmlformats.org/officeDocument/2006/relationships/notesSlide"/><Relationship Id="rId4" Target="theme/theme1.xml" Type="http://schemas.openxmlformats.org/officeDocument/2006/relationships/theme"/><Relationship Id="rId40" Target="notesSlides/notesSlide12.xml" Type="http://schemas.openxmlformats.org/officeDocument/2006/relationships/notesSlide"/><Relationship Id="rId41" Target="notesSlides/notesSlide13.xml" Type="http://schemas.openxmlformats.org/officeDocument/2006/relationships/notesSlide"/><Relationship Id="rId42" Target="notesSlides/notesSlide14.xml" Type="http://schemas.openxmlformats.org/officeDocument/2006/relationships/notesSlide"/><Relationship Id="rId43" Target="notesSlides/notesSlide15.xml" Type="http://schemas.openxmlformats.org/officeDocument/2006/relationships/notesSlide"/><Relationship Id="rId44" Target="notesSlides/notesSlide16.xml" Type="http://schemas.openxmlformats.org/officeDocument/2006/relationships/notesSlide"/><Relationship Id="rId45" Target="fonts/font45.fntdata" Type="http://schemas.openxmlformats.org/officeDocument/2006/relationships/font"/><Relationship Id="rId46" Target="fonts/font46.fntdata" Type="http://schemas.openxmlformats.org/officeDocument/2006/relationships/font"/><Relationship Id="rId47" Target="notesSlides/notesSlide17.xml" Type="http://schemas.openxmlformats.org/officeDocument/2006/relationships/notesSlid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_rels/notesSlide10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0.xml" Type="http://schemas.openxmlformats.org/officeDocument/2006/relationships/slide"/></Relationships>
</file>

<file path=ppt/notesSlides/_rels/notesSlide1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1.xml" Type="http://schemas.openxmlformats.org/officeDocument/2006/relationships/slide"/></Relationships>
</file>

<file path=ppt/notesSlides/_rels/notesSlide1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2.xml" Type="http://schemas.openxmlformats.org/officeDocument/2006/relationships/slide"/></Relationships>
</file>

<file path=ppt/notesSlides/_rels/notesSlide1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3.xml" Type="http://schemas.openxmlformats.org/officeDocument/2006/relationships/slide"/></Relationships>
</file>

<file path=ppt/notesSlides/_rels/notesSlide1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4.xml" Type="http://schemas.openxmlformats.org/officeDocument/2006/relationships/slide"/></Relationships>
</file>

<file path=ppt/notesSlides/_rels/notesSlide1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5.xml" Type="http://schemas.openxmlformats.org/officeDocument/2006/relationships/slide"/></Relationships>
</file>

<file path=ppt/notesSlides/_rels/notesSlide1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6.xml" Type="http://schemas.openxmlformats.org/officeDocument/2006/relationships/slide"/></Relationships>
</file>

<file path=ppt/notesSlides/_rels/notesSlide1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7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_rels/notesSlide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.xml" Type="http://schemas.openxmlformats.org/officeDocument/2006/relationships/slide"/></Relationships>
</file>

<file path=ppt/notesSlides/_rels/notesSlide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.xml" Type="http://schemas.openxmlformats.org/officeDocument/2006/relationships/slide"/></Relationships>
</file>

<file path=ppt/notesSlides/_rels/notesSlide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9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10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11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12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13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14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15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16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17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7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8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9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.jpeg" Type="http://schemas.openxmlformats.org/officeDocument/2006/relationships/image"/><Relationship Id="rId4" Target="../media/image2.png" Type="http://schemas.openxmlformats.org/officeDocument/2006/relationships/image"/><Relationship Id="rId5" Target="../media/image3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0.xml" Type="http://schemas.openxmlformats.org/officeDocument/2006/relationships/notesSlide"/><Relationship Id="rId3" Target="../media/image4.jpeg" Type="http://schemas.openxmlformats.org/officeDocument/2006/relationships/image"/><Relationship Id="rId4" Target="../media/image14.png" Type="http://schemas.openxmlformats.org/officeDocument/2006/relationships/image"/><Relationship Id="rId5" Target="../media/image5.png" Type="http://schemas.openxmlformats.org/officeDocument/2006/relationships/image"/><Relationship Id="rId6" Target="../media/image22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1.xml" Type="http://schemas.openxmlformats.org/officeDocument/2006/relationships/notesSlide"/><Relationship Id="rId3" Target="../media/image6.png" Type="http://schemas.openxmlformats.org/officeDocument/2006/relationships/image"/><Relationship Id="rId4" Target="../media/image7.png" Type="http://schemas.openxmlformats.org/officeDocument/2006/relationships/image"/><Relationship Id="rId5" Target="../media/image5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2.xml" Type="http://schemas.openxmlformats.org/officeDocument/2006/relationships/notesSlide"/><Relationship Id="rId3" Target="../media/image23.jpeg" Type="http://schemas.openxmlformats.org/officeDocument/2006/relationships/image"/><Relationship Id="rId4" Target="../media/image22.png" Type="http://schemas.openxmlformats.org/officeDocument/2006/relationships/image"/><Relationship Id="rId5" Target="../media/image24.png" Type="http://schemas.openxmlformats.org/officeDocument/2006/relationships/image"/><Relationship Id="rId6" Target="../media/image25.png" Type="http://schemas.openxmlformats.org/officeDocument/2006/relationships/image"/><Relationship Id="rId7" Target="../media/image26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3.xml" Type="http://schemas.openxmlformats.org/officeDocument/2006/relationships/notesSlide"/><Relationship Id="rId3" Target="../media/image6.png" Type="http://schemas.openxmlformats.org/officeDocument/2006/relationships/image"/><Relationship Id="rId4" Target="../media/image7.png" Type="http://schemas.openxmlformats.org/officeDocument/2006/relationships/image"/><Relationship Id="rId5" Target="../media/image5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4.xml" Type="http://schemas.openxmlformats.org/officeDocument/2006/relationships/notesSlide"/><Relationship Id="rId3" Target="../media/image4.jpeg" Type="http://schemas.openxmlformats.org/officeDocument/2006/relationships/image"/><Relationship Id="rId4" Target="../media/image14.png" Type="http://schemas.openxmlformats.org/officeDocument/2006/relationships/image"/><Relationship Id="rId5" Target="../media/image5.png" Type="http://schemas.openxmlformats.org/officeDocument/2006/relationships/image"/><Relationship Id="rId6" Target="../media/image22.png" Type="http://schemas.openxmlformats.org/officeDocument/2006/relationships/image"/><Relationship Id="rId7" Target="../media/image27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5.xml" Type="http://schemas.openxmlformats.org/officeDocument/2006/relationships/notesSlide"/><Relationship Id="rId3" Target="../media/image6.png" Type="http://schemas.openxmlformats.org/officeDocument/2006/relationships/image"/><Relationship Id="rId4" Target="../media/image7.png" Type="http://schemas.openxmlformats.org/officeDocument/2006/relationships/image"/><Relationship Id="rId5" Target="../media/image5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6.xml" Type="http://schemas.openxmlformats.org/officeDocument/2006/relationships/notesSlide"/><Relationship Id="rId3" Target="../media/image4.jpeg" Type="http://schemas.openxmlformats.org/officeDocument/2006/relationships/image"/><Relationship Id="rId4" Target="../media/image14.png" Type="http://schemas.openxmlformats.org/officeDocument/2006/relationships/image"/><Relationship Id="rId5" Target="../media/image28.png" Type="http://schemas.openxmlformats.org/officeDocument/2006/relationships/image"/><Relationship Id="rId6" Target="../media/image5.png" Type="http://schemas.openxmlformats.org/officeDocument/2006/relationships/image"/><Relationship Id="rId7" Target="../media/image22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7.xml" Type="http://schemas.openxmlformats.org/officeDocument/2006/relationships/notesSlide"/><Relationship Id="rId3" Target="../media/image29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4.jpeg" Type="http://schemas.openxmlformats.org/officeDocument/2006/relationships/image"/><Relationship Id="rId4" Target="../media/image5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Relationship Id="rId3" Target="../media/image6.png" Type="http://schemas.openxmlformats.org/officeDocument/2006/relationships/image"/><Relationship Id="rId4" Target="../media/image7.png" Type="http://schemas.openxmlformats.org/officeDocument/2006/relationships/image"/><Relationship Id="rId5" Target="../media/image5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Relationship Id="rId3" Target="../media/image4.jpeg" Type="http://schemas.openxmlformats.org/officeDocument/2006/relationships/image"/><Relationship Id="rId4" Target="../media/image8.png" Type="http://schemas.openxmlformats.org/officeDocument/2006/relationships/image"/><Relationship Id="rId5" Target="../media/image9.png" Type="http://schemas.openxmlformats.org/officeDocument/2006/relationships/image"/><Relationship Id="rId6" Target="../media/image10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5.xml" Type="http://schemas.openxmlformats.org/officeDocument/2006/relationships/notesSlide"/><Relationship Id="rId3" Target="../media/image6.png" Type="http://schemas.openxmlformats.org/officeDocument/2006/relationships/image"/><Relationship Id="rId4" Target="../media/image7.png" Type="http://schemas.openxmlformats.org/officeDocument/2006/relationships/image"/><Relationship Id="rId5" Target="../media/image5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6.xml" Type="http://schemas.openxmlformats.org/officeDocument/2006/relationships/notesSlide"/><Relationship Id="rId3" Target="../media/image4.jpeg" Type="http://schemas.openxmlformats.org/officeDocument/2006/relationships/image"/><Relationship Id="rId4" Target="../media/image11.png" Type="http://schemas.openxmlformats.org/officeDocument/2006/relationships/image"/><Relationship Id="rId5" Target="../media/image12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7.xml" Type="http://schemas.openxmlformats.org/officeDocument/2006/relationships/notesSlide"/><Relationship Id="rId3" Target="../media/image13.jpeg" Type="http://schemas.openxmlformats.org/officeDocument/2006/relationships/image"/><Relationship Id="rId4" Target="../media/image14.png" Type="http://schemas.openxmlformats.org/officeDocument/2006/relationships/image"/><Relationship Id="rId5" Target="../media/image15.png" Type="http://schemas.openxmlformats.org/officeDocument/2006/relationships/image"/><Relationship Id="rId6" Target="../media/image5.png" Type="http://schemas.openxmlformats.org/officeDocument/2006/relationships/image"/><Relationship Id="rId7" Target="../media/image16.jpeg" Type="http://schemas.openxmlformats.org/officeDocument/2006/relationships/image"/><Relationship Id="rId8" Target="../media/image17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8.xml" Type="http://schemas.openxmlformats.org/officeDocument/2006/relationships/notesSlide"/><Relationship Id="rId3" Target="../media/image18.jpeg" Type="http://schemas.openxmlformats.org/officeDocument/2006/relationships/image"/><Relationship Id="rId4" Target="../media/image19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9.xml" Type="http://schemas.openxmlformats.org/officeDocument/2006/relationships/notesSlide"/><Relationship Id="rId3" Target="../media/image20.jpeg" Type="http://schemas.openxmlformats.org/officeDocument/2006/relationships/image"/><Relationship Id="rId4" Target="../media/image14.png" Type="http://schemas.openxmlformats.org/officeDocument/2006/relationships/image"/><Relationship Id="rId5" Target="../media/image5.png" Type="http://schemas.openxmlformats.org/officeDocument/2006/relationships/image"/><Relationship Id="rId6" Target="../media/image2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-3840000">
            <a:off x="16316325" y="132398"/>
            <a:ext cx="1864043" cy="1864042"/>
            <a:chOff x="0" y="0"/>
            <a:chExt cx="2485390" cy="248539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85390" cy="2485390"/>
            </a:xfrm>
            <a:custGeom>
              <a:avLst/>
              <a:gdLst/>
              <a:ahLst/>
              <a:cxnLst/>
              <a:rect r="r" b="b" t="t" l="l"/>
              <a:pathLst>
                <a:path h="2485390" w="2485390">
                  <a:moveTo>
                    <a:pt x="0" y="1242695"/>
                  </a:moveTo>
                  <a:cubicBezTo>
                    <a:pt x="0" y="556387"/>
                    <a:pt x="556387" y="0"/>
                    <a:pt x="1242695" y="0"/>
                  </a:cubicBezTo>
                  <a:cubicBezTo>
                    <a:pt x="1929003" y="0"/>
                    <a:pt x="2485390" y="556387"/>
                    <a:pt x="2485390" y="1242695"/>
                  </a:cubicBezTo>
                  <a:cubicBezTo>
                    <a:pt x="2485390" y="1929003"/>
                    <a:pt x="1929003" y="2485390"/>
                    <a:pt x="1242695" y="2485390"/>
                  </a:cubicBezTo>
                  <a:cubicBezTo>
                    <a:pt x="556387" y="2485390"/>
                    <a:pt x="0" y="1929003"/>
                    <a:pt x="0" y="1242695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B0F0">
                    <a:alpha val="34000"/>
                  </a:srgbClr>
                </a:gs>
                <a:gs pos="76000">
                  <a:srgbClr val="00B0F0">
                    <a:alpha val="3000"/>
                  </a:srgbClr>
                </a:gs>
                <a:gs pos="100000">
                  <a:srgbClr val="00B0F0">
                    <a:alpha val="3000"/>
                  </a:srgbClr>
                </a:gs>
              </a:gsLst>
              <a:lin ang="0"/>
            </a:gradFill>
          </p:spPr>
        </p:sp>
      </p:grp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953" y="1245870"/>
            <a:ext cx="18287048" cy="7725728"/>
            <a:chOff x="0" y="0"/>
            <a:chExt cx="24382730" cy="10300970"/>
          </a:xfrm>
        </p:grpSpPr>
        <p:sp>
          <p:nvSpPr>
            <p:cNvPr name="Freeform 6" id="6" descr="https://test-kimi-img.moonshot.cn/pub/slides/slides_tmpl/image/25-08-06-16:46:46-d29hctkup1d2ae82kmdg.png"/>
            <p:cNvSpPr/>
            <p:nvPr/>
          </p:nvSpPr>
          <p:spPr>
            <a:xfrm flipH="false" flipV="false" rot="0">
              <a:off x="0" y="0"/>
              <a:ext cx="24382730" cy="10300970"/>
            </a:xfrm>
            <a:custGeom>
              <a:avLst/>
              <a:gdLst/>
              <a:ahLst/>
              <a:cxnLst/>
              <a:rect r="r" b="b" t="t" l="l"/>
              <a:pathLst>
                <a:path h="10300970" w="24382730">
                  <a:moveTo>
                    <a:pt x="0" y="0"/>
                  </a:moveTo>
                  <a:lnTo>
                    <a:pt x="24382730" y="0"/>
                  </a:lnTo>
                  <a:lnTo>
                    <a:pt x="24382730" y="10300970"/>
                  </a:lnTo>
                  <a:lnTo>
                    <a:pt x="0" y="103009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-1589" r="0" b="-1589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1028700" y="2986088"/>
            <a:ext cx="9149715" cy="3397567"/>
            <a:chOff x="0" y="0"/>
            <a:chExt cx="12199620" cy="453009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2199620" cy="4530090"/>
            </a:xfrm>
            <a:custGeom>
              <a:avLst/>
              <a:gdLst/>
              <a:ahLst/>
              <a:cxnLst/>
              <a:rect r="r" b="b" t="t" l="l"/>
              <a:pathLst>
                <a:path h="4530090" w="12199620">
                  <a:moveTo>
                    <a:pt x="0" y="0"/>
                  </a:moveTo>
                  <a:lnTo>
                    <a:pt x="12199620" y="0"/>
                  </a:lnTo>
                  <a:lnTo>
                    <a:pt x="12199620" y="4530090"/>
                  </a:lnTo>
                  <a:lnTo>
                    <a:pt x="0" y="453009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142875"/>
              <a:ext cx="12199620" cy="467296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8640"/>
                </a:lnSpc>
              </a:pPr>
              <a:r>
                <a:rPr lang="en-US" sz="7200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Bài 30: Kiểm Thử Và Gỡ Lỗi Chương Trình(Tiết 1)</a:t>
              </a:r>
            </a:p>
          </p:txBody>
        </p:sp>
      </p:grp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8505825" y="1398270"/>
            <a:ext cx="11685270" cy="6573203"/>
            <a:chOff x="0" y="0"/>
            <a:chExt cx="15580360" cy="8764270"/>
          </a:xfrm>
        </p:grpSpPr>
        <p:sp>
          <p:nvSpPr>
            <p:cNvPr name="Freeform 11" id="11" descr="https://test-kimi-img.moonshot.cn/pub/slides/slides_tmpl/image/25-08-06-16:46:47-d29hctsup1d2ae82kmn0.png"/>
            <p:cNvSpPr/>
            <p:nvPr/>
          </p:nvSpPr>
          <p:spPr>
            <a:xfrm flipH="true" flipV="false" rot="0">
              <a:off x="0" y="0"/>
              <a:ext cx="15580361" cy="8764270"/>
            </a:xfrm>
            <a:custGeom>
              <a:avLst/>
              <a:gdLst/>
              <a:ahLst/>
              <a:cxnLst/>
              <a:rect r="r" b="b" t="t" l="l"/>
              <a:pathLst>
                <a:path h="8764270" w="15580361">
                  <a:moveTo>
                    <a:pt x="15580361" y="0"/>
                  </a:moveTo>
                  <a:lnTo>
                    <a:pt x="0" y="0"/>
                  </a:lnTo>
                  <a:lnTo>
                    <a:pt x="0" y="8764270"/>
                  </a:lnTo>
                  <a:lnTo>
                    <a:pt x="15580361" y="8764270"/>
                  </a:lnTo>
                  <a:lnTo>
                    <a:pt x="15580361" y="0"/>
                  </a:lnTo>
                  <a:close/>
                </a:path>
              </a:pathLst>
            </a:custGeom>
            <a:blipFill>
              <a:blip r:embed="rId5"/>
              <a:stretch>
                <a:fillRect l="0" t="-16" r="0" b="-16"/>
              </a:stretch>
            </a:blipFill>
          </p:spPr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942023" y="788670"/>
            <a:ext cx="9092565" cy="1325880"/>
            <a:chOff x="0" y="0"/>
            <a:chExt cx="12123420" cy="1767840"/>
          </a:xfrm>
        </p:grpSpPr>
        <p:sp>
          <p:nvSpPr>
            <p:cNvPr name="Freeform 4" id="4" descr="https://test-kimi-img.moonshot.cn/pub/slides/slides_tmpl/image/25-08-06-16:46:47-d29hctsup1d2ae82kmng.png"/>
            <p:cNvSpPr/>
            <p:nvPr/>
          </p:nvSpPr>
          <p:spPr>
            <a:xfrm flipH="false" flipV="false" rot="0">
              <a:off x="0" y="0"/>
              <a:ext cx="12123420" cy="1767840"/>
            </a:xfrm>
            <a:custGeom>
              <a:avLst/>
              <a:gdLst/>
              <a:ahLst/>
              <a:cxnLst/>
              <a:rect r="r" b="b" t="t" l="l"/>
              <a:pathLst>
                <a:path h="1767840" w="12123420">
                  <a:moveTo>
                    <a:pt x="0" y="0"/>
                  </a:moveTo>
                  <a:lnTo>
                    <a:pt x="12123420" y="0"/>
                  </a:lnTo>
                  <a:lnTo>
                    <a:pt x="12123420" y="1767840"/>
                  </a:lnTo>
                  <a:lnTo>
                    <a:pt x="0" y="17678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-4937" r="0" b="-4937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204912" y="1045845"/>
            <a:ext cx="9132570" cy="875348"/>
            <a:chOff x="0" y="0"/>
            <a:chExt cx="12176760" cy="116713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176760" cy="1167130"/>
            </a:xfrm>
            <a:custGeom>
              <a:avLst/>
              <a:gdLst/>
              <a:ahLst/>
              <a:cxnLst/>
              <a:rect r="r" b="b" t="t" l="l"/>
              <a:pathLst>
                <a:path h="1167130" w="12176760">
                  <a:moveTo>
                    <a:pt x="0" y="0"/>
                  </a:moveTo>
                  <a:lnTo>
                    <a:pt x="12176760" y="0"/>
                  </a:lnTo>
                  <a:lnTo>
                    <a:pt x="12176760" y="1167130"/>
                  </a:lnTo>
                  <a:lnTo>
                    <a:pt x="0" y="116713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19050"/>
              <a:ext cx="12176760" cy="118618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5759"/>
                </a:lnSpc>
              </a:pPr>
              <a:r>
                <a:rPr lang="en-US" sz="4800" b="true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Tổng kết kiến thức</a:t>
              </a:r>
            </a:p>
          </p:txBody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5300960" y="381000"/>
            <a:ext cx="1971675" cy="385762"/>
            <a:chOff x="0" y="0"/>
            <a:chExt cx="2628900" cy="514350"/>
          </a:xfrm>
        </p:grpSpPr>
        <p:sp>
          <p:nvSpPr>
            <p:cNvPr name="Freeform 9" id="9" descr="https://test-kimi-img.moonshot.cn/pub/slides/slides_tmpl/image/25-08-06-16:46:46-d29hctkup1d2ae82kmg0.png"/>
            <p:cNvSpPr/>
            <p:nvPr/>
          </p:nvSpPr>
          <p:spPr>
            <a:xfrm flipH="false" flipV="false" rot="0">
              <a:off x="0" y="0"/>
              <a:ext cx="2628900" cy="514350"/>
            </a:xfrm>
            <a:custGeom>
              <a:avLst/>
              <a:gdLst/>
              <a:ahLst/>
              <a:cxnLst/>
              <a:rect r="r" b="b" t="t" l="l"/>
              <a:pathLst>
                <a:path h="514350" w="2628900">
                  <a:moveTo>
                    <a:pt x="0" y="0"/>
                  </a:moveTo>
                  <a:lnTo>
                    <a:pt x="2628900" y="0"/>
                  </a:lnTo>
                  <a:lnTo>
                    <a:pt x="2628900" y="514350"/>
                  </a:lnTo>
                  <a:lnTo>
                    <a:pt x="0" y="5143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10444162" y="788670"/>
            <a:ext cx="7610475" cy="8697278"/>
            <a:chOff x="0" y="0"/>
            <a:chExt cx="10147300" cy="11596370"/>
          </a:xfrm>
        </p:grpSpPr>
        <p:sp>
          <p:nvSpPr>
            <p:cNvPr name="Freeform 11" id="11" descr="https://test-kimi-img.moonshot.cn/pub/slides/slides_tmpl/image/25-08-06-16:46:53-d29hcvcup1d2ae82kn1g.png"/>
            <p:cNvSpPr/>
            <p:nvPr/>
          </p:nvSpPr>
          <p:spPr>
            <a:xfrm flipH="false" flipV="false" rot="0">
              <a:off x="0" y="0"/>
              <a:ext cx="10147300" cy="11596370"/>
            </a:xfrm>
            <a:custGeom>
              <a:avLst/>
              <a:gdLst/>
              <a:ahLst/>
              <a:cxnLst/>
              <a:rect r="r" b="b" t="t" l="l"/>
              <a:pathLst>
                <a:path h="11596370" w="10147300">
                  <a:moveTo>
                    <a:pt x="0" y="0"/>
                  </a:moveTo>
                  <a:lnTo>
                    <a:pt x="10147300" y="0"/>
                  </a:lnTo>
                  <a:lnTo>
                    <a:pt x="10147300" y="11596370"/>
                  </a:lnTo>
                  <a:lnTo>
                    <a:pt x="0" y="115963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2" r="0" b="-2"/>
              </a:stretch>
            </a:blipFill>
          </p:spPr>
        </p:sp>
      </p:grpSp>
      <p:graphicFrame>
        <p:nvGraphicFramePr>
          <p:cNvPr name="Table 12" id="12"/>
          <p:cNvGraphicFramePr>
            <a:graphicFrameLocks noGrp="true"/>
          </p:cNvGraphicFramePr>
          <p:nvPr/>
        </p:nvGraphicFramePr>
        <p:xfrm>
          <a:off x="643811" y="3352622"/>
          <a:ext cx="10972800" cy="6057900"/>
        </p:xfrm>
        <a:graphic>
          <a:graphicData uri="http://schemas.openxmlformats.org/drawingml/2006/table">
            <a:tbl>
              <a:tblPr/>
              <a:tblGrid>
                <a:gridCol w="2742613"/>
                <a:gridCol w="2742613"/>
                <a:gridCol w="2743787"/>
                <a:gridCol w="2743787"/>
              </a:tblGrid>
              <a:tr h="653439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140"/>
                        </a:lnSpc>
                        <a:defRPr/>
                      </a:pPr>
                      <a:r>
                        <a:rPr lang="en-US" sz="3000" b="true">
                          <a:solidFill>
                            <a:srgbClr val="FFFFFF"/>
                          </a:solidFill>
                          <a:latin typeface="Calibri (MS) Bold"/>
                          <a:ea typeface="Calibri (MS) Bold"/>
                          <a:cs typeface="Calibri (MS) Bold"/>
                          <a:sym typeface="Calibri (MS) Bold"/>
                        </a:rPr>
                        <a:t>Phương pháp</a:t>
                      </a:r>
                      <a:endParaRPr lang="en-US" sz="1100"/>
                    </a:p>
                  </a:txBody>
                  <a:tcPr marL="68580" marR="68580" marT="68580" marB="68580" anchor="ctr">
                    <a:lnL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CC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140"/>
                        </a:lnSpc>
                        <a:defRPr/>
                      </a:pPr>
                      <a:r>
                        <a:rPr lang="en-US" sz="3000" b="true">
                          <a:solidFill>
                            <a:srgbClr val="FFFFFF"/>
                          </a:solidFill>
                          <a:latin typeface="Calibri (MS) Bold"/>
                          <a:ea typeface="Calibri (MS) Bold"/>
                          <a:cs typeface="Calibri (MS) Bold"/>
                          <a:sym typeface="Calibri (MS) Bold"/>
                        </a:rPr>
                        <a:t>Ưu điểm</a:t>
                      </a:r>
                      <a:endParaRPr lang="en-US" sz="1100"/>
                    </a:p>
                  </a:txBody>
                  <a:tcPr marL="68580" marR="68580" marT="68580" marB="68580" anchor="ctr">
                    <a:lnL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CC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140"/>
                        </a:lnSpc>
                        <a:defRPr/>
                      </a:pPr>
                      <a:r>
                        <a:rPr lang="en-US" sz="3000" b="true">
                          <a:solidFill>
                            <a:srgbClr val="FFFFFF"/>
                          </a:solidFill>
                          <a:latin typeface="Calibri (MS) Bold"/>
                          <a:ea typeface="Calibri (MS) Bold"/>
                          <a:cs typeface="Calibri (MS) Bold"/>
                          <a:sym typeface="Calibri (MS) Bold"/>
                        </a:rPr>
                        <a:t>Nhược điểm</a:t>
                      </a:r>
                      <a:endParaRPr lang="en-US" sz="1100"/>
                    </a:p>
                  </a:txBody>
                  <a:tcPr marL="68580" marR="68580" marT="68580" marB="68580" anchor="ctr">
                    <a:lnL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CC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140"/>
                        </a:lnSpc>
                        <a:defRPr/>
                      </a:pPr>
                      <a:r>
                        <a:rPr lang="en-US" sz="3000" b="true">
                          <a:solidFill>
                            <a:srgbClr val="FFFFFF"/>
                          </a:solidFill>
                          <a:latin typeface="Calibri (MS) Bold"/>
                          <a:ea typeface="Calibri (MS) Bold"/>
                          <a:cs typeface="Calibri (MS) Bold"/>
                          <a:sym typeface="Calibri (MS) Bold"/>
                        </a:rPr>
                        <a:t>Ví dụ</a:t>
                      </a:r>
                      <a:endParaRPr lang="en-US" sz="1100"/>
                    </a:p>
                  </a:txBody>
                  <a:tcPr marL="68580" marR="68580" marT="68580" marB="68580" anchor="ctr">
                    <a:lnL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CC0"/>
                    </a:solidFill>
                  </a:tcPr>
                </a:tc>
              </a:tr>
              <a:tr h="1351115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140"/>
                        </a:lnSpc>
                        <a:defRPr/>
                      </a:pPr>
                      <a:r>
                        <a:rPr lang="en-US" sz="3000" b="true">
                          <a:solidFill>
                            <a:srgbClr val="FFFFFF"/>
                          </a:solidFill>
                          <a:latin typeface="Calibri (MS) Bold"/>
                          <a:ea typeface="Calibri (MS) Bold"/>
                          <a:cs typeface="Calibri (MS) Bold"/>
                          <a:sym typeface="Calibri (MS) Bold"/>
                        </a:rPr>
                        <a:t>Quan sát lỗi runtime</a:t>
                      </a:r>
                      <a:endParaRPr lang="en-US" sz="1100"/>
                    </a:p>
                  </a:txBody>
                  <a:tcPr marL="68580" marR="68580" marT="68580" marB="68580" anchor="ctr">
                    <a:lnL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CC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14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Calibri (MS)"/>
                          <a:ea typeface="Calibri (MS)"/>
                          <a:cs typeface="Calibri (MS)"/>
                          <a:sym typeface="Calibri (MS)"/>
                        </a:rPr>
                        <a:t>Phát hiện nhanh khi chạy</a:t>
                      </a:r>
                      <a:endParaRPr lang="en-US" sz="1100"/>
                    </a:p>
                  </a:txBody>
                  <a:tcPr marL="68580" marR="68580" marT="68580" marB="68580" anchor="ctr">
                    <a:lnL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D0E8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14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Calibri (MS)"/>
                          <a:ea typeface="Calibri (MS)"/>
                          <a:cs typeface="Calibri (MS)"/>
                          <a:sym typeface="Calibri (MS)"/>
                        </a:rPr>
                        <a:t>Không dự đoán trước</a:t>
                      </a:r>
                      <a:endParaRPr lang="en-US" sz="1100"/>
                    </a:p>
                  </a:txBody>
                  <a:tcPr marL="68580" marR="68580" marT="68580" marB="68580" anchor="ctr">
                    <a:lnL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D0E8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14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Calibri (MS)"/>
                          <a:ea typeface="Calibri (MS)"/>
                          <a:cs typeface="Calibri (MS)"/>
                          <a:sym typeface="Calibri (MS)"/>
                        </a:rPr>
                        <a:t>Lỗi vượt quá phạm vi của mảng</a:t>
                      </a:r>
                      <a:endParaRPr lang="en-US" sz="1100"/>
                    </a:p>
                  </a:txBody>
                  <a:tcPr marL="68580" marR="68580" marT="68580" marB="68580" anchor="ctr">
                    <a:lnL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D0E8"/>
                    </a:solidFill>
                  </a:tcPr>
                </a:tc>
              </a:tr>
              <a:tr h="1351115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140"/>
                        </a:lnSpc>
                        <a:defRPr/>
                      </a:pPr>
                      <a:r>
                        <a:rPr lang="en-US" sz="3000" b="true">
                          <a:solidFill>
                            <a:srgbClr val="FFFFFF"/>
                          </a:solidFill>
                          <a:latin typeface="Calibri (MS) Bold"/>
                          <a:ea typeface="Calibri (MS) Bold"/>
                          <a:cs typeface="Calibri (MS) Bold"/>
                          <a:sym typeface="Calibri (MS) Bold"/>
                        </a:rPr>
                        <a:t>Dữ liệu test</a:t>
                      </a:r>
                      <a:endParaRPr lang="en-US" sz="1100"/>
                    </a:p>
                  </a:txBody>
                  <a:tcPr marL="68580" marR="68580" marT="68580" marB="68580" anchor="ctr">
                    <a:lnL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CC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14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Calibri (MS)"/>
                          <a:ea typeface="Calibri (MS)"/>
                          <a:cs typeface="Calibri (MS)"/>
                          <a:sym typeface="Calibri (MS)"/>
                        </a:rPr>
                        <a:t>Bao quát nhiều tình huống</a:t>
                      </a:r>
                      <a:endParaRPr lang="en-US" sz="1100"/>
                    </a:p>
                  </a:txBody>
                  <a:tcPr marL="68580" marR="68580" marT="68580" marB="68580" anchor="ctr">
                    <a:lnL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F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14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Calibri (MS)"/>
                          <a:ea typeface="Calibri (MS)"/>
                          <a:cs typeface="Calibri (MS)"/>
                          <a:sym typeface="Calibri (MS)"/>
                        </a:rPr>
                        <a:t>Không kiểm hết được</a:t>
                      </a:r>
                      <a:endParaRPr lang="en-US" sz="1100"/>
                    </a:p>
                  </a:txBody>
                  <a:tcPr marL="68580" marR="68580" marT="68580" marB="68580" anchor="ctr">
                    <a:lnL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F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14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Calibri (MS)"/>
                          <a:ea typeface="Calibri (MS)"/>
                          <a:cs typeface="Calibri (MS)"/>
                          <a:sym typeface="Calibri (MS)"/>
                        </a:rPr>
                        <a:t>Nhập n = -4 khi tính căn</a:t>
                      </a:r>
                      <a:endParaRPr lang="en-US" sz="1100"/>
                    </a:p>
                  </a:txBody>
                  <a:tcPr marL="68580" marR="68580" marT="68580" marB="68580" anchor="ctr">
                    <a:lnL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F4"/>
                    </a:solidFill>
                  </a:tcPr>
                </a:tc>
              </a:tr>
              <a:tr h="1351115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140"/>
                        </a:lnSpc>
                        <a:defRPr/>
                      </a:pPr>
                      <a:r>
                        <a:rPr lang="en-US" sz="3000" b="true">
                          <a:solidFill>
                            <a:srgbClr val="FFFFFF"/>
                          </a:solidFill>
                          <a:latin typeface="Calibri (MS) Bold"/>
                          <a:ea typeface="Calibri (MS) Bold"/>
                          <a:cs typeface="Calibri (MS) Bold"/>
                          <a:sym typeface="Calibri (MS) Bold"/>
                        </a:rPr>
                        <a:t>In thông số trung gian</a:t>
                      </a:r>
                      <a:endParaRPr lang="en-US" sz="1100"/>
                    </a:p>
                  </a:txBody>
                  <a:tcPr marL="68580" marR="68580" marT="68580" marB="68580" anchor="ctr">
                    <a:lnL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CC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14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Calibri (MS)"/>
                          <a:ea typeface="Calibri (MS)"/>
                          <a:cs typeface="Calibri (MS)"/>
                          <a:sym typeface="Calibri (MS)"/>
                        </a:rPr>
                        <a:t>Dễ làm, trực quan</a:t>
                      </a:r>
                      <a:endParaRPr lang="en-US" sz="1100"/>
                    </a:p>
                  </a:txBody>
                  <a:tcPr marL="68580" marR="68580" marT="68580" marB="68580" anchor="ctr">
                    <a:lnL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D0E8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14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Calibri (MS)"/>
                          <a:ea typeface="Calibri (MS)"/>
                          <a:cs typeface="Calibri (MS)"/>
                          <a:sym typeface="Calibri (MS)"/>
                        </a:rPr>
                        <a:t>Có thể gây rối</a:t>
                      </a:r>
                      <a:endParaRPr lang="en-US" sz="1100"/>
                    </a:p>
                  </a:txBody>
                  <a:tcPr marL="68580" marR="68580" marT="68580" marB="68580" anchor="ctr">
                    <a:lnL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D0E8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14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Calibri (MS)"/>
                          <a:ea typeface="Calibri (MS)"/>
                          <a:cs typeface="Calibri (MS)"/>
                          <a:sym typeface="Calibri (MS)"/>
                        </a:rPr>
                        <a:t>In giá trị tong trong vòng lặp</a:t>
                      </a:r>
                      <a:endParaRPr lang="en-US" sz="1100"/>
                    </a:p>
                  </a:txBody>
                  <a:tcPr marL="68580" marR="68580" marT="68580" marB="68580" anchor="ctr">
                    <a:lnL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D0E8"/>
                    </a:solidFill>
                  </a:tcPr>
                </a:tc>
              </a:tr>
              <a:tr h="1351115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140"/>
                        </a:lnSpc>
                        <a:defRPr/>
                      </a:pPr>
                      <a:r>
                        <a:rPr lang="en-US" sz="3000" b="true">
                          <a:solidFill>
                            <a:srgbClr val="FFFFFF"/>
                          </a:solidFill>
                          <a:latin typeface="Calibri (MS) Bold"/>
                          <a:ea typeface="Calibri (MS) Bold"/>
                          <a:cs typeface="Calibri (MS) Bold"/>
                          <a:sym typeface="Calibri (MS) Bold"/>
                        </a:rPr>
                        <a:t>Breakpoint (điểm dừng)</a:t>
                      </a:r>
                      <a:endParaRPr lang="en-US" sz="1100"/>
                    </a:p>
                  </a:txBody>
                  <a:tcPr marL="68580" marR="68580" marT="68580" marB="68580" anchor="ctr">
                    <a:lnL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CC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14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Calibri (MS)"/>
                          <a:ea typeface="Calibri (MS)"/>
                          <a:cs typeface="Calibri (MS)"/>
                          <a:sym typeface="Calibri (MS)"/>
                        </a:rPr>
                        <a:t>Chuyên nghiệp, chi tiết</a:t>
                      </a:r>
                      <a:endParaRPr lang="en-US" sz="1100"/>
                    </a:p>
                  </a:txBody>
                  <a:tcPr marL="68580" marR="68580" marT="68580" marB="68580" anchor="ctr">
                    <a:lnL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F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14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Calibri (MS)"/>
                          <a:ea typeface="Calibri (MS)"/>
                          <a:cs typeface="Calibri (MS)"/>
                          <a:sym typeface="Calibri (MS)"/>
                        </a:rPr>
                        <a:t>Cần IDE hỗ trợ</a:t>
                      </a:r>
                      <a:endParaRPr lang="en-US" sz="1100"/>
                    </a:p>
                  </a:txBody>
                  <a:tcPr marL="68580" marR="68580" marT="68580" marB="68580" anchor="ctr">
                    <a:lnL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F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14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Calibri (MS)"/>
                          <a:ea typeface="Calibri (MS)"/>
                          <a:cs typeface="Calibri (MS)"/>
                          <a:sym typeface="Calibri (MS)"/>
                        </a:rPr>
                        <a:t>Dừng tại dòng nghi ngờ</a:t>
                      </a:r>
                      <a:endParaRPr lang="en-US" sz="1100"/>
                    </a:p>
                  </a:txBody>
                  <a:tcPr marL="68580" marR="68580" marT="68580" marB="68580" anchor="ctr">
                    <a:lnL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F4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13368338" y="2403158"/>
            <a:ext cx="3914775" cy="1943100"/>
            <a:chOff x="0" y="0"/>
            <a:chExt cx="5219700" cy="2590800"/>
          </a:xfrm>
        </p:grpSpPr>
        <p:sp>
          <p:nvSpPr>
            <p:cNvPr name="Freeform 4" id="4" descr="https://test-kimi-img.moonshot.cn/pub/slides/slides_tmpl/image/25-08-06-16:46:47-d29hctsup1d2ae82kmmg.png"/>
            <p:cNvSpPr/>
            <p:nvPr/>
          </p:nvSpPr>
          <p:spPr>
            <a:xfrm flipH="false" flipV="false" rot="0">
              <a:off x="0" y="0"/>
              <a:ext cx="5219700" cy="2590800"/>
            </a:xfrm>
            <a:custGeom>
              <a:avLst/>
              <a:gdLst/>
              <a:ahLst/>
              <a:cxnLst/>
              <a:rect r="r" b="b" t="t" l="l"/>
              <a:pathLst>
                <a:path h="2590800" w="5219700">
                  <a:moveTo>
                    <a:pt x="0" y="0"/>
                  </a:moveTo>
                  <a:lnTo>
                    <a:pt x="5219700" y="0"/>
                  </a:lnTo>
                  <a:lnTo>
                    <a:pt x="5219700" y="2590800"/>
                  </a:lnTo>
                  <a:lnTo>
                    <a:pt x="0" y="2590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9606915" y="4516755"/>
            <a:ext cx="7584757" cy="29003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9720"/>
              </a:lnSpc>
            </a:pPr>
            <a:r>
              <a:rPr lang="en-US" sz="8100">
                <a:solidFill>
                  <a:srgbClr val="44546A"/>
                </a:solidFill>
                <a:latin typeface="Arimo"/>
                <a:ea typeface="Arimo"/>
                <a:cs typeface="Arimo"/>
                <a:sym typeface="Arimo"/>
              </a:rPr>
              <a:t>Luyện tập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4007465" y="2083117"/>
            <a:ext cx="2437448" cy="2583180"/>
            <a:chOff x="0" y="0"/>
            <a:chExt cx="3249930" cy="344424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249930" cy="3444240"/>
            </a:xfrm>
            <a:custGeom>
              <a:avLst/>
              <a:gdLst/>
              <a:ahLst/>
              <a:cxnLst/>
              <a:rect r="r" b="b" t="t" l="l"/>
              <a:pathLst>
                <a:path h="3444240" w="3249930">
                  <a:moveTo>
                    <a:pt x="0" y="0"/>
                  </a:moveTo>
                  <a:lnTo>
                    <a:pt x="3249930" y="0"/>
                  </a:lnTo>
                  <a:lnTo>
                    <a:pt x="3249930" y="3444240"/>
                  </a:lnTo>
                  <a:lnTo>
                    <a:pt x="0" y="34442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3249930" cy="3491865"/>
            </a:xfrm>
            <a:prstGeom prst="rect">
              <a:avLst/>
            </a:prstGeom>
          </p:spPr>
          <p:txBody>
            <a:bodyPr anchor="b" rtlCol="false" tIns="0" lIns="0" bIns="0" rIns="0"/>
            <a:lstStyle/>
            <a:p>
              <a:pPr algn="l">
                <a:lnSpc>
                  <a:spcPts val="17280"/>
                </a:lnSpc>
              </a:pPr>
              <a:r>
                <a:rPr lang="en-US" sz="14400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03</a:t>
              </a:r>
            </a:p>
          </p:txBody>
        </p:sp>
      </p:grpSp>
      <p:grpSp>
        <p:nvGrpSpPr>
          <p:cNvPr name="Group 9" id="9"/>
          <p:cNvGrpSpPr>
            <a:grpSpLocks noChangeAspect="true"/>
          </p:cNvGrpSpPr>
          <p:nvPr/>
        </p:nvGrpSpPr>
        <p:grpSpPr>
          <a:xfrm rot="0">
            <a:off x="15629573" y="384810"/>
            <a:ext cx="1971675" cy="385763"/>
            <a:chOff x="0" y="0"/>
            <a:chExt cx="2628900" cy="514350"/>
          </a:xfrm>
        </p:grpSpPr>
        <p:sp>
          <p:nvSpPr>
            <p:cNvPr name="Freeform 10" id="10" descr="https://test-kimi-img.moonshot.cn/pub/slides/slides_tmpl/image/25-08-06-16:46:46-d29hctkup1d2ae82kmg0.png"/>
            <p:cNvSpPr/>
            <p:nvPr/>
          </p:nvSpPr>
          <p:spPr>
            <a:xfrm flipH="false" flipV="false" rot="0">
              <a:off x="0" y="0"/>
              <a:ext cx="2628900" cy="514350"/>
            </a:xfrm>
            <a:custGeom>
              <a:avLst/>
              <a:gdLst/>
              <a:ahLst/>
              <a:cxnLst/>
              <a:rect r="r" b="b" t="t" l="l"/>
              <a:pathLst>
                <a:path h="514350" w="2628900">
                  <a:moveTo>
                    <a:pt x="0" y="0"/>
                  </a:moveTo>
                  <a:lnTo>
                    <a:pt x="2628900" y="0"/>
                  </a:lnTo>
                  <a:lnTo>
                    <a:pt x="2628900" y="514350"/>
                  </a:lnTo>
                  <a:lnTo>
                    <a:pt x="0" y="5143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7153275" y="798195"/>
            <a:ext cx="12655867" cy="934402"/>
            <a:chOff x="0" y="0"/>
            <a:chExt cx="16874490" cy="124587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6874489" cy="1245870"/>
            </a:xfrm>
            <a:custGeom>
              <a:avLst/>
              <a:gdLst/>
              <a:ahLst/>
              <a:cxnLst/>
              <a:rect r="r" b="b" t="t" l="l"/>
              <a:pathLst>
                <a:path h="1245870" w="16874489">
                  <a:moveTo>
                    <a:pt x="0" y="0"/>
                  </a:moveTo>
                  <a:lnTo>
                    <a:pt x="16874489" y="0"/>
                  </a:lnTo>
                  <a:lnTo>
                    <a:pt x="16874489" y="1245870"/>
                  </a:lnTo>
                  <a:lnTo>
                    <a:pt x="0" y="124587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16874490" cy="127444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6480"/>
                </a:lnSpc>
              </a:pPr>
              <a:r>
                <a:rPr lang="en-US" sz="5400">
                  <a:solidFill>
                    <a:srgbClr val="0D0D0D"/>
                  </a:solidFill>
                  <a:latin typeface="Arimo"/>
                  <a:ea typeface="Arimo"/>
                  <a:cs typeface="Arimo"/>
                  <a:sym typeface="Arimo"/>
                </a:rPr>
                <a:t>Câu hỏi trắc nghiệm</a:t>
              </a: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8306750" y="2167661"/>
            <a:ext cx="8937307" cy="1804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780"/>
              </a:lnSpc>
            </a:pPr>
            <a:r>
              <a:rPr lang="en-US" sz="2100">
                <a:solidFill>
                  <a:srgbClr val="262626"/>
                </a:solidFill>
                <a:latin typeface="Arimo"/>
                <a:ea typeface="Arimo"/>
                <a:cs typeface="Arimo"/>
                <a:sym typeface="Arimo"/>
              </a:rPr>
              <a:t>Khi chạy chương trình Python báo lỗi ZeroDivisionError, đó là loại lỗi gì? A. Lỗi cú pháp; B. Lỗi logic; C. Lỗi runtime; D. Lỗi nhập dữ liệu.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8347710" y="1817151"/>
            <a:ext cx="11600498" cy="660083"/>
            <a:chOff x="0" y="0"/>
            <a:chExt cx="15467330" cy="88011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5467330" cy="880110"/>
            </a:xfrm>
            <a:custGeom>
              <a:avLst/>
              <a:gdLst/>
              <a:ahLst/>
              <a:cxnLst/>
              <a:rect r="r" b="b" t="t" l="l"/>
              <a:pathLst>
                <a:path h="880110" w="15467330">
                  <a:moveTo>
                    <a:pt x="0" y="0"/>
                  </a:moveTo>
                  <a:lnTo>
                    <a:pt x="15467330" y="0"/>
                  </a:lnTo>
                  <a:lnTo>
                    <a:pt x="15467330" y="880110"/>
                  </a:lnTo>
                  <a:lnTo>
                    <a:pt x="0" y="88011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19050"/>
              <a:ext cx="15467330" cy="89916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3600"/>
                </a:lnSpc>
              </a:pPr>
              <a:r>
                <a:rPr lang="en-US" sz="3000">
                  <a:solidFill>
                    <a:srgbClr val="577FD2"/>
                  </a:solidFill>
                  <a:latin typeface="Arimo"/>
                  <a:ea typeface="Arimo"/>
                  <a:cs typeface="Arimo"/>
                  <a:sym typeface="Arimo"/>
                </a:rPr>
                <a:t>Câu hỏi 1</a:t>
              </a: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8293890" y="3695207"/>
            <a:ext cx="8937307" cy="1804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780"/>
              </a:lnSpc>
            </a:pPr>
            <a:r>
              <a:rPr lang="en-US" sz="2100">
                <a:solidFill>
                  <a:srgbClr val="262626"/>
                </a:solidFill>
                <a:latin typeface="Arimo"/>
                <a:ea typeface="Arimo"/>
                <a:cs typeface="Arimo"/>
                <a:sym typeface="Arimo"/>
              </a:rPr>
              <a:t>Phương pháp nào dễ thực hiện nhưng có thể gây rối khi chương trình lớn? </a:t>
            </a:r>
          </a:p>
          <a:p>
            <a:pPr algn="just">
              <a:lnSpc>
                <a:spcPts val="3780"/>
              </a:lnSpc>
            </a:pPr>
            <a:r>
              <a:rPr lang="en-US" sz="2100">
                <a:solidFill>
                  <a:srgbClr val="262626"/>
                </a:solidFill>
                <a:latin typeface="Arimo"/>
                <a:ea typeface="Arimo"/>
                <a:cs typeface="Arimo"/>
                <a:sym typeface="Arimo"/>
              </a:rPr>
              <a:t>A. Quan sát lỗi runtime; </a:t>
            </a:r>
          </a:p>
          <a:p>
            <a:pPr algn="just">
              <a:lnSpc>
                <a:spcPts val="3780"/>
              </a:lnSpc>
            </a:pPr>
            <a:r>
              <a:rPr lang="en-US" sz="2100">
                <a:solidFill>
                  <a:srgbClr val="262626"/>
                </a:solidFill>
                <a:latin typeface="Arimo"/>
                <a:ea typeface="Arimo"/>
                <a:cs typeface="Arimo"/>
                <a:sym typeface="Arimo"/>
              </a:rPr>
              <a:t>B. In thông số trung gian; </a:t>
            </a:r>
          </a:p>
          <a:p>
            <a:pPr algn="just">
              <a:lnSpc>
                <a:spcPts val="3780"/>
              </a:lnSpc>
            </a:pPr>
            <a:r>
              <a:rPr lang="en-US" sz="2100">
                <a:solidFill>
                  <a:srgbClr val="262626"/>
                </a:solidFill>
                <a:latin typeface="Arimo"/>
                <a:ea typeface="Arimo"/>
                <a:cs typeface="Arimo"/>
                <a:sym typeface="Arimo"/>
              </a:rPr>
              <a:t>C. Kiểm thử với dữ liệu test; </a:t>
            </a:r>
          </a:p>
          <a:p>
            <a:pPr algn="just">
              <a:lnSpc>
                <a:spcPts val="3780"/>
              </a:lnSpc>
            </a:pPr>
            <a:r>
              <a:rPr lang="en-US" sz="2100">
                <a:solidFill>
                  <a:srgbClr val="262626"/>
                </a:solidFill>
                <a:latin typeface="Arimo"/>
                <a:ea typeface="Arimo"/>
                <a:cs typeface="Arimo"/>
                <a:sym typeface="Arimo"/>
              </a:rPr>
              <a:t>D. Sử dụng breakpoint.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8332468" y="3341921"/>
            <a:ext cx="11600498" cy="660083"/>
            <a:chOff x="0" y="0"/>
            <a:chExt cx="15467330" cy="88011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5467330" cy="880110"/>
            </a:xfrm>
            <a:custGeom>
              <a:avLst/>
              <a:gdLst/>
              <a:ahLst/>
              <a:cxnLst/>
              <a:rect r="r" b="b" t="t" l="l"/>
              <a:pathLst>
                <a:path h="880110" w="15467330">
                  <a:moveTo>
                    <a:pt x="0" y="0"/>
                  </a:moveTo>
                  <a:lnTo>
                    <a:pt x="15467330" y="0"/>
                  </a:lnTo>
                  <a:lnTo>
                    <a:pt x="15467330" y="880110"/>
                  </a:lnTo>
                  <a:lnTo>
                    <a:pt x="0" y="88011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19050"/>
              <a:ext cx="15467330" cy="89916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3600"/>
                </a:lnSpc>
              </a:pPr>
              <a:r>
                <a:rPr lang="en-US" sz="3000">
                  <a:solidFill>
                    <a:srgbClr val="577FD2"/>
                  </a:solidFill>
                  <a:latin typeface="Arimo"/>
                  <a:ea typeface="Arimo"/>
                  <a:cs typeface="Arimo"/>
                  <a:sym typeface="Arimo"/>
                </a:rPr>
                <a:t>Câu hỏi 2</a:t>
              </a: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8306751" y="7031585"/>
            <a:ext cx="9608466" cy="1804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780"/>
              </a:lnSpc>
            </a:pPr>
            <a:r>
              <a:rPr lang="en-US" sz="2100">
                <a:solidFill>
                  <a:srgbClr val="262626"/>
                </a:solidFill>
                <a:latin typeface="Arimo"/>
                <a:ea typeface="Arimo"/>
                <a:cs typeface="Arimo"/>
                <a:sym typeface="Arimo"/>
              </a:rPr>
              <a:t>Phương pháp nào yêu cầu công cụ IDE để thực hiện? </a:t>
            </a:r>
          </a:p>
          <a:p>
            <a:pPr algn="just" marL="380048" indent="-190024" lvl="1">
              <a:lnSpc>
                <a:spcPts val="3780"/>
              </a:lnSpc>
              <a:buAutoNum type="alphaLcPeriod" startAt="1"/>
            </a:pPr>
            <a:r>
              <a:rPr lang="en-US" sz="2100">
                <a:solidFill>
                  <a:srgbClr val="262626"/>
                </a:solidFill>
                <a:latin typeface="Arimo"/>
                <a:ea typeface="Arimo"/>
                <a:cs typeface="Arimo"/>
                <a:sym typeface="Arimo"/>
              </a:rPr>
              <a:t>Quan sát lỗi runtime; </a:t>
            </a:r>
          </a:p>
          <a:p>
            <a:pPr algn="just" marL="380048" indent="-190024" lvl="1">
              <a:lnSpc>
                <a:spcPts val="3780"/>
              </a:lnSpc>
              <a:buAutoNum type="alphaLcPeriod" startAt="1"/>
            </a:pPr>
            <a:r>
              <a:rPr lang="en-US" sz="2100">
                <a:solidFill>
                  <a:srgbClr val="262626"/>
                </a:solidFill>
                <a:latin typeface="Arimo"/>
                <a:ea typeface="Arimo"/>
                <a:cs typeface="Arimo"/>
                <a:sym typeface="Arimo"/>
              </a:rPr>
              <a:t>B. In thông số trung gian; </a:t>
            </a:r>
          </a:p>
          <a:p>
            <a:pPr algn="just" marL="380048" indent="-190024" lvl="1">
              <a:lnSpc>
                <a:spcPts val="3780"/>
              </a:lnSpc>
              <a:buAutoNum type="alphaLcPeriod" startAt="1"/>
            </a:pPr>
            <a:r>
              <a:rPr lang="en-US" sz="2100">
                <a:solidFill>
                  <a:srgbClr val="262626"/>
                </a:solidFill>
                <a:latin typeface="Arimo"/>
                <a:ea typeface="Arimo"/>
                <a:cs typeface="Arimo"/>
                <a:sym typeface="Arimo"/>
              </a:rPr>
              <a:t>C. Sử dụng breakpoint; </a:t>
            </a:r>
          </a:p>
          <a:p>
            <a:pPr algn="just" marL="380048" indent="-190024" lvl="1">
              <a:lnSpc>
                <a:spcPts val="3780"/>
              </a:lnSpc>
              <a:buAutoNum type="alphaLcPeriod" startAt="1"/>
            </a:pPr>
            <a:r>
              <a:rPr lang="en-US" sz="2100">
                <a:solidFill>
                  <a:srgbClr val="262626"/>
                </a:solidFill>
                <a:latin typeface="Arimo"/>
                <a:ea typeface="Arimo"/>
                <a:cs typeface="Arimo"/>
                <a:sym typeface="Arimo"/>
              </a:rPr>
              <a:t>D. Kiểm thử dữ liệu test.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8332472" y="6680512"/>
            <a:ext cx="11600498" cy="660082"/>
            <a:chOff x="0" y="0"/>
            <a:chExt cx="15467330" cy="88011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5467330" cy="880110"/>
            </a:xfrm>
            <a:custGeom>
              <a:avLst/>
              <a:gdLst/>
              <a:ahLst/>
              <a:cxnLst/>
              <a:rect r="r" b="b" t="t" l="l"/>
              <a:pathLst>
                <a:path h="880110" w="15467330">
                  <a:moveTo>
                    <a:pt x="0" y="0"/>
                  </a:moveTo>
                  <a:lnTo>
                    <a:pt x="15467330" y="0"/>
                  </a:lnTo>
                  <a:lnTo>
                    <a:pt x="15467330" y="880110"/>
                  </a:lnTo>
                  <a:lnTo>
                    <a:pt x="0" y="88011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19050"/>
              <a:ext cx="15467330" cy="89916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3600"/>
                </a:lnSpc>
              </a:pPr>
              <a:r>
                <a:rPr lang="en-US" sz="3000">
                  <a:solidFill>
                    <a:srgbClr val="577FD2"/>
                  </a:solidFill>
                  <a:latin typeface="Arimo"/>
                  <a:ea typeface="Arimo"/>
                  <a:cs typeface="Arimo"/>
                  <a:sym typeface="Arimo"/>
                </a:rPr>
                <a:t>Câu hỏi 3</a:t>
              </a:r>
            </a:p>
          </p:txBody>
        </p:sp>
      </p:grpSp>
      <p:grpSp>
        <p:nvGrpSpPr>
          <p:cNvPr name="Group 18" id="18"/>
          <p:cNvGrpSpPr>
            <a:grpSpLocks noChangeAspect="true"/>
          </p:cNvGrpSpPr>
          <p:nvPr/>
        </p:nvGrpSpPr>
        <p:grpSpPr>
          <a:xfrm rot="0">
            <a:off x="49530" y="1407795"/>
            <a:ext cx="6981825" cy="7980998"/>
            <a:chOff x="0" y="0"/>
            <a:chExt cx="9309100" cy="10641330"/>
          </a:xfrm>
        </p:grpSpPr>
        <p:sp>
          <p:nvSpPr>
            <p:cNvPr name="Freeform 19" id="19" descr="https://test-kimi-img.moonshot.cn/pub/slides/slides_tmpl/image/25-08-06-16:46:53-d29hcvcup1d2ae82kn1g.png"/>
            <p:cNvSpPr/>
            <p:nvPr/>
          </p:nvSpPr>
          <p:spPr>
            <a:xfrm flipH="false" flipV="false" rot="0">
              <a:off x="0" y="0"/>
              <a:ext cx="9309100" cy="10641330"/>
            </a:xfrm>
            <a:custGeom>
              <a:avLst/>
              <a:gdLst/>
              <a:ahLst/>
              <a:cxnLst/>
              <a:rect r="r" b="b" t="t" l="l"/>
              <a:pathLst>
                <a:path h="10641330" w="9309100">
                  <a:moveTo>
                    <a:pt x="0" y="0"/>
                  </a:moveTo>
                  <a:lnTo>
                    <a:pt x="9309100" y="0"/>
                  </a:lnTo>
                  <a:lnTo>
                    <a:pt x="9309100" y="10641330"/>
                  </a:lnTo>
                  <a:lnTo>
                    <a:pt x="0" y="106413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11" t="0" r="-11" b="0"/>
              </a:stretch>
            </a:blipFill>
          </p:spPr>
        </p:sp>
      </p:grpSp>
      <p:grpSp>
        <p:nvGrpSpPr>
          <p:cNvPr name="Group 20" id="20"/>
          <p:cNvGrpSpPr>
            <a:grpSpLocks noChangeAspect="true"/>
          </p:cNvGrpSpPr>
          <p:nvPr/>
        </p:nvGrpSpPr>
        <p:grpSpPr>
          <a:xfrm rot="0">
            <a:off x="7104697" y="1582834"/>
            <a:ext cx="1128712" cy="1128712"/>
            <a:chOff x="0" y="0"/>
            <a:chExt cx="1504950" cy="1504950"/>
          </a:xfrm>
        </p:grpSpPr>
        <p:sp>
          <p:nvSpPr>
            <p:cNvPr name="Freeform 21" id="21" descr="https://test-kimi-img.moonshot.cn/pub/slides/slides_tmpl/image/25-08-06-16:46:47-d29hctsup1d2ae82kmlg.png"/>
            <p:cNvSpPr/>
            <p:nvPr/>
          </p:nvSpPr>
          <p:spPr>
            <a:xfrm flipH="false" flipV="false" rot="0">
              <a:off x="0" y="0"/>
              <a:ext cx="1504950" cy="1504950"/>
            </a:xfrm>
            <a:custGeom>
              <a:avLst/>
              <a:gdLst/>
              <a:ahLst/>
              <a:cxnLst/>
              <a:rect r="r" b="b" t="t" l="l"/>
              <a:pathLst>
                <a:path h="1504950" w="1504950">
                  <a:moveTo>
                    <a:pt x="0" y="0"/>
                  </a:moveTo>
                  <a:lnTo>
                    <a:pt x="1504950" y="0"/>
                  </a:lnTo>
                  <a:lnTo>
                    <a:pt x="1504950" y="1504950"/>
                  </a:lnTo>
                  <a:lnTo>
                    <a:pt x="0" y="15049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  <p:grpSp>
        <p:nvGrpSpPr>
          <p:cNvPr name="Group 22" id="22"/>
          <p:cNvGrpSpPr>
            <a:grpSpLocks noChangeAspect="true"/>
          </p:cNvGrpSpPr>
          <p:nvPr/>
        </p:nvGrpSpPr>
        <p:grpSpPr>
          <a:xfrm rot="0">
            <a:off x="7165177" y="3131590"/>
            <a:ext cx="1128712" cy="1128712"/>
            <a:chOff x="0" y="0"/>
            <a:chExt cx="1504950" cy="1504950"/>
          </a:xfrm>
        </p:grpSpPr>
        <p:sp>
          <p:nvSpPr>
            <p:cNvPr name="Freeform 23" id="23" descr="https://test-kimi-img.moonshot.cn/pub/slides/slides_tmpl/image/25-08-06-16:46:47-d29hctsup1d2ae82kmm0.png"/>
            <p:cNvSpPr/>
            <p:nvPr/>
          </p:nvSpPr>
          <p:spPr>
            <a:xfrm flipH="false" flipV="false" rot="0">
              <a:off x="0" y="0"/>
              <a:ext cx="1504950" cy="1504950"/>
            </a:xfrm>
            <a:custGeom>
              <a:avLst/>
              <a:gdLst/>
              <a:ahLst/>
              <a:cxnLst/>
              <a:rect r="r" b="b" t="t" l="l"/>
              <a:pathLst>
                <a:path h="1504950" w="1504950">
                  <a:moveTo>
                    <a:pt x="0" y="0"/>
                  </a:moveTo>
                  <a:lnTo>
                    <a:pt x="1504950" y="0"/>
                  </a:lnTo>
                  <a:lnTo>
                    <a:pt x="1504950" y="1504950"/>
                  </a:lnTo>
                  <a:lnTo>
                    <a:pt x="0" y="15049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  <p:grpSp>
        <p:nvGrpSpPr>
          <p:cNvPr name="Group 24" id="24"/>
          <p:cNvGrpSpPr>
            <a:grpSpLocks noChangeAspect="true"/>
          </p:cNvGrpSpPr>
          <p:nvPr/>
        </p:nvGrpSpPr>
        <p:grpSpPr>
          <a:xfrm rot="0">
            <a:off x="7117556" y="6459057"/>
            <a:ext cx="1102995" cy="1102995"/>
            <a:chOff x="0" y="0"/>
            <a:chExt cx="1470660" cy="1470660"/>
          </a:xfrm>
        </p:grpSpPr>
        <p:sp>
          <p:nvSpPr>
            <p:cNvPr name="Freeform 25" id="25" descr="https://test-kimi-img.moonshot.cn/pub/slides/slides_tmpl/image/25-08-06-16:46:54-d29hcvkup1d2ae82kn30.png"/>
            <p:cNvSpPr/>
            <p:nvPr/>
          </p:nvSpPr>
          <p:spPr>
            <a:xfrm flipH="false" flipV="false" rot="0">
              <a:off x="0" y="0"/>
              <a:ext cx="1470660" cy="1470660"/>
            </a:xfrm>
            <a:custGeom>
              <a:avLst/>
              <a:gdLst/>
              <a:ahLst/>
              <a:cxnLst/>
              <a:rect r="r" b="b" t="t" l="l"/>
              <a:pathLst>
                <a:path h="1470660" w="1470660">
                  <a:moveTo>
                    <a:pt x="0" y="0"/>
                  </a:moveTo>
                  <a:lnTo>
                    <a:pt x="1470660" y="0"/>
                  </a:lnTo>
                  <a:lnTo>
                    <a:pt x="1470660" y="1470660"/>
                  </a:lnTo>
                  <a:lnTo>
                    <a:pt x="0" y="14706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</p:grpSp>
      <p:grpSp>
        <p:nvGrpSpPr>
          <p:cNvPr name="Group 26" id="26"/>
          <p:cNvGrpSpPr/>
          <p:nvPr/>
        </p:nvGrpSpPr>
        <p:grpSpPr>
          <a:xfrm rot="0">
            <a:off x="11186289" y="2606704"/>
            <a:ext cx="514350" cy="605746"/>
            <a:chOff x="0" y="0"/>
            <a:chExt cx="685800" cy="807662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685800" cy="807720"/>
            </a:xfrm>
            <a:custGeom>
              <a:avLst/>
              <a:gdLst/>
              <a:ahLst/>
              <a:cxnLst/>
              <a:rect r="r" b="b" t="t" l="l"/>
              <a:pathLst>
                <a:path h="807720" w="685800">
                  <a:moveTo>
                    <a:pt x="0" y="403860"/>
                  </a:moveTo>
                  <a:cubicBezTo>
                    <a:pt x="0" y="187579"/>
                    <a:pt x="147320" y="0"/>
                    <a:pt x="342900" y="0"/>
                  </a:cubicBezTo>
                  <a:lnTo>
                    <a:pt x="342900" y="38100"/>
                  </a:lnTo>
                  <a:lnTo>
                    <a:pt x="342900" y="0"/>
                  </a:lnTo>
                  <a:cubicBezTo>
                    <a:pt x="538480" y="0"/>
                    <a:pt x="685800" y="187579"/>
                    <a:pt x="685800" y="403860"/>
                  </a:cubicBezTo>
                  <a:lnTo>
                    <a:pt x="647700" y="403860"/>
                  </a:lnTo>
                  <a:lnTo>
                    <a:pt x="685800" y="403860"/>
                  </a:lnTo>
                  <a:cubicBezTo>
                    <a:pt x="685800" y="620141"/>
                    <a:pt x="538480" y="807720"/>
                    <a:pt x="342900" y="807720"/>
                  </a:cubicBezTo>
                  <a:lnTo>
                    <a:pt x="342900" y="769620"/>
                  </a:lnTo>
                  <a:lnTo>
                    <a:pt x="342900" y="807720"/>
                  </a:lnTo>
                  <a:cubicBezTo>
                    <a:pt x="147320" y="807720"/>
                    <a:pt x="0" y="620014"/>
                    <a:pt x="0" y="403860"/>
                  </a:cubicBezTo>
                  <a:lnTo>
                    <a:pt x="38100" y="403860"/>
                  </a:lnTo>
                  <a:lnTo>
                    <a:pt x="76200" y="403860"/>
                  </a:lnTo>
                  <a:lnTo>
                    <a:pt x="38100" y="403860"/>
                  </a:lnTo>
                  <a:lnTo>
                    <a:pt x="0" y="403860"/>
                  </a:lnTo>
                  <a:moveTo>
                    <a:pt x="76200" y="403860"/>
                  </a:moveTo>
                  <a:cubicBezTo>
                    <a:pt x="76200" y="424942"/>
                    <a:pt x="59182" y="441960"/>
                    <a:pt x="38100" y="441960"/>
                  </a:cubicBezTo>
                  <a:cubicBezTo>
                    <a:pt x="17018" y="441960"/>
                    <a:pt x="0" y="424942"/>
                    <a:pt x="0" y="403860"/>
                  </a:cubicBezTo>
                  <a:cubicBezTo>
                    <a:pt x="0" y="382778"/>
                    <a:pt x="17018" y="365760"/>
                    <a:pt x="38100" y="365760"/>
                  </a:cubicBezTo>
                  <a:cubicBezTo>
                    <a:pt x="59182" y="365760"/>
                    <a:pt x="76200" y="382778"/>
                    <a:pt x="76200" y="403860"/>
                  </a:cubicBezTo>
                  <a:cubicBezTo>
                    <a:pt x="76200" y="591566"/>
                    <a:pt x="201803" y="731520"/>
                    <a:pt x="342900" y="731520"/>
                  </a:cubicBezTo>
                  <a:cubicBezTo>
                    <a:pt x="483997" y="731520"/>
                    <a:pt x="609600" y="591566"/>
                    <a:pt x="609600" y="403860"/>
                  </a:cubicBezTo>
                  <a:cubicBezTo>
                    <a:pt x="609600" y="216154"/>
                    <a:pt x="483997" y="76200"/>
                    <a:pt x="342900" y="76200"/>
                  </a:cubicBezTo>
                  <a:lnTo>
                    <a:pt x="342900" y="38100"/>
                  </a:lnTo>
                  <a:lnTo>
                    <a:pt x="342900" y="76200"/>
                  </a:lnTo>
                  <a:cubicBezTo>
                    <a:pt x="201803" y="76200"/>
                    <a:pt x="76200" y="216027"/>
                    <a:pt x="76200" y="403860"/>
                  </a:cubicBezTo>
                  <a:close/>
                </a:path>
              </a:pathLst>
            </a:custGeom>
            <a:solidFill>
              <a:srgbClr val="C00000"/>
            </a:solidFill>
          </p:spPr>
        </p:sp>
      </p:grpSp>
      <p:grpSp>
        <p:nvGrpSpPr>
          <p:cNvPr name="Group 28" id="28"/>
          <p:cNvGrpSpPr/>
          <p:nvPr/>
        </p:nvGrpSpPr>
        <p:grpSpPr>
          <a:xfrm rot="0">
            <a:off x="8151495" y="5143500"/>
            <a:ext cx="514350" cy="605747"/>
            <a:chOff x="0" y="0"/>
            <a:chExt cx="685800" cy="807662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685800" cy="807720"/>
            </a:xfrm>
            <a:custGeom>
              <a:avLst/>
              <a:gdLst/>
              <a:ahLst/>
              <a:cxnLst/>
              <a:rect r="r" b="b" t="t" l="l"/>
              <a:pathLst>
                <a:path h="807720" w="685800">
                  <a:moveTo>
                    <a:pt x="0" y="403860"/>
                  </a:moveTo>
                  <a:cubicBezTo>
                    <a:pt x="0" y="187579"/>
                    <a:pt x="147320" y="0"/>
                    <a:pt x="342900" y="0"/>
                  </a:cubicBezTo>
                  <a:lnTo>
                    <a:pt x="342900" y="38100"/>
                  </a:lnTo>
                  <a:lnTo>
                    <a:pt x="342900" y="0"/>
                  </a:lnTo>
                  <a:cubicBezTo>
                    <a:pt x="538480" y="0"/>
                    <a:pt x="685800" y="187579"/>
                    <a:pt x="685800" y="403860"/>
                  </a:cubicBezTo>
                  <a:lnTo>
                    <a:pt x="647700" y="403860"/>
                  </a:lnTo>
                  <a:lnTo>
                    <a:pt x="685800" y="403860"/>
                  </a:lnTo>
                  <a:cubicBezTo>
                    <a:pt x="685800" y="620141"/>
                    <a:pt x="538480" y="807720"/>
                    <a:pt x="342900" y="807720"/>
                  </a:cubicBezTo>
                  <a:lnTo>
                    <a:pt x="342900" y="769620"/>
                  </a:lnTo>
                  <a:lnTo>
                    <a:pt x="342900" y="807720"/>
                  </a:lnTo>
                  <a:cubicBezTo>
                    <a:pt x="147320" y="807720"/>
                    <a:pt x="0" y="620014"/>
                    <a:pt x="0" y="403860"/>
                  </a:cubicBezTo>
                  <a:lnTo>
                    <a:pt x="38100" y="403860"/>
                  </a:lnTo>
                  <a:lnTo>
                    <a:pt x="76200" y="403860"/>
                  </a:lnTo>
                  <a:lnTo>
                    <a:pt x="38100" y="403860"/>
                  </a:lnTo>
                  <a:lnTo>
                    <a:pt x="0" y="403860"/>
                  </a:lnTo>
                  <a:moveTo>
                    <a:pt x="76200" y="403860"/>
                  </a:moveTo>
                  <a:cubicBezTo>
                    <a:pt x="76200" y="424942"/>
                    <a:pt x="59182" y="441960"/>
                    <a:pt x="38100" y="441960"/>
                  </a:cubicBezTo>
                  <a:cubicBezTo>
                    <a:pt x="17018" y="441960"/>
                    <a:pt x="0" y="424942"/>
                    <a:pt x="0" y="403860"/>
                  </a:cubicBezTo>
                  <a:cubicBezTo>
                    <a:pt x="0" y="382778"/>
                    <a:pt x="17018" y="365760"/>
                    <a:pt x="38100" y="365760"/>
                  </a:cubicBezTo>
                  <a:cubicBezTo>
                    <a:pt x="59182" y="365760"/>
                    <a:pt x="76200" y="382778"/>
                    <a:pt x="76200" y="403860"/>
                  </a:cubicBezTo>
                  <a:cubicBezTo>
                    <a:pt x="76200" y="591566"/>
                    <a:pt x="201803" y="731520"/>
                    <a:pt x="342900" y="731520"/>
                  </a:cubicBezTo>
                  <a:cubicBezTo>
                    <a:pt x="483997" y="731520"/>
                    <a:pt x="609600" y="591566"/>
                    <a:pt x="609600" y="403860"/>
                  </a:cubicBezTo>
                  <a:cubicBezTo>
                    <a:pt x="609600" y="216154"/>
                    <a:pt x="483997" y="76200"/>
                    <a:pt x="342900" y="76200"/>
                  </a:cubicBezTo>
                  <a:lnTo>
                    <a:pt x="342900" y="38100"/>
                  </a:lnTo>
                  <a:lnTo>
                    <a:pt x="342900" y="76200"/>
                  </a:lnTo>
                  <a:cubicBezTo>
                    <a:pt x="201803" y="76200"/>
                    <a:pt x="76200" y="216027"/>
                    <a:pt x="76200" y="403860"/>
                  </a:cubicBezTo>
                  <a:close/>
                </a:path>
              </a:pathLst>
            </a:custGeom>
            <a:solidFill>
              <a:srgbClr val="C00000"/>
            </a:solidFill>
          </p:spPr>
        </p:sp>
      </p:grpSp>
      <p:grpSp>
        <p:nvGrpSpPr>
          <p:cNvPr name="Group 30" id="30"/>
          <p:cNvGrpSpPr/>
          <p:nvPr/>
        </p:nvGrpSpPr>
        <p:grpSpPr>
          <a:xfrm rot="0">
            <a:off x="8233410" y="8483595"/>
            <a:ext cx="514350" cy="605747"/>
            <a:chOff x="0" y="0"/>
            <a:chExt cx="685800" cy="807662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685800" cy="807720"/>
            </a:xfrm>
            <a:custGeom>
              <a:avLst/>
              <a:gdLst/>
              <a:ahLst/>
              <a:cxnLst/>
              <a:rect r="r" b="b" t="t" l="l"/>
              <a:pathLst>
                <a:path h="807720" w="685800">
                  <a:moveTo>
                    <a:pt x="0" y="403860"/>
                  </a:moveTo>
                  <a:cubicBezTo>
                    <a:pt x="0" y="187579"/>
                    <a:pt x="147320" y="0"/>
                    <a:pt x="342900" y="0"/>
                  </a:cubicBezTo>
                  <a:lnTo>
                    <a:pt x="342900" y="38100"/>
                  </a:lnTo>
                  <a:lnTo>
                    <a:pt x="342900" y="0"/>
                  </a:lnTo>
                  <a:cubicBezTo>
                    <a:pt x="538480" y="0"/>
                    <a:pt x="685800" y="187579"/>
                    <a:pt x="685800" y="403860"/>
                  </a:cubicBezTo>
                  <a:lnTo>
                    <a:pt x="647700" y="403860"/>
                  </a:lnTo>
                  <a:lnTo>
                    <a:pt x="685800" y="403860"/>
                  </a:lnTo>
                  <a:cubicBezTo>
                    <a:pt x="685800" y="620141"/>
                    <a:pt x="538480" y="807720"/>
                    <a:pt x="342900" y="807720"/>
                  </a:cubicBezTo>
                  <a:lnTo>
                    <a:pt x="342900" y="769620"/>
                  </a:lnTo>
                  <a:lnTo>
                    <a:pt x="342900" y="807720"/>
                  </a:lnTo>
                  <a:cubicBezTo>
                    <a:pt x="147320" y="807720"/>
                    <a:pt x="0" y="620014"/>
                    <a:pt x="0" y="403860"/>
                  </a:cubicBezTo>
                  <a:lnTo>
                    <a:pt x="38100" y="403860"/>
                  </a:lnTo>
                  <a:lnTo>
                    <a:pt x="76200" y="403860"/>
                  </a:lnTo>
                  <a:lnTo>
                    <a:pt x="38100" y="403860"/>
                  </a:lnTo>
                  <a:lnTo>
                    <a:pt x="0" y="403860"/>
                  </a:lnTo>
                  <a:moveTo>
                    <a:pt x="76200" y="403860"/>
                  </a:moveTo>
                  <a:cubicBezTo>
                    <a:pt x="76200" y="424942"/>
                    <a:pt x="59182" y="441960"/>
                    <a:pt x="38100" y="441960"/>
                  </a:cubicBezTo>
                  <a:cubicBezTo>
                    <a:pt x="17018" y="441960"/>
                    <a:pt x="0" y="424942"/>
                    <a:pt x="0" y="403860"/>
                  </a:cubicBezTo>
                  <a:cubicBezTo>
                    <a:pt x="0" y="382778"/>
                    <a:pt x="17018" y="365760"/>
                    <a:pt x="38100" y="365760"/>
                  </a:cubicBezTo>
                  <a:cubicBezTo>
                    <a:pt x="59182" y="365760"/>
                    <a:pt x="76200" y="382778"/>
                    <a:pt x="76200" y="403860"/>
                  </a:cubicBezTo>
                  <a:cubicBezTo>
                    <a:pt x="76200" y="591566"/>
                    <a:pt x="201803" y="731520"/>
                    <a:pt x="342900" y="731520"/>
                  </a:cubicBezTo>
                  <a:cubicBezTo>
                    <a:pt x="483997" y="731520"/>
                    <a:pt x="609600" y="591566"/>
                    <a:pt x="609600" y="403860"/>
                  </a:cubicBezTo>
                  <a:cubicBezTo>
                    <a:pt x="609600" y="216154"/>
                    <a:pt x="483997" y="76200"/>
                    <a:pt x="342900" y="76200"/>
                  </a:cubicBezTo>
                  <a:lnTo>
                    <a:pt x="342900" y="38100"/>
                  </a:lnTo>
                  <a:lnTo>
                    <a:pt x="342900" y="76200"/>
                  </a:lnTo>
                  <a:cubicBezTo>
                    <a:pt x="201803" y="76200"/>
                    <a:pt x="76200" y="216027"/>
                    <a:pt x="76200" y="403860"/>
                  </a:cubicBezTo>
                  <a:close/>
                </a:path>
              </a:pathLst>
            </a:custGeom>
            <a:solidFill>
              <a:srgbClr val="C00000"/>
            </a:solidFill>
          </p:spPr>
        </p:sp>
      </p:grp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13368338" y="2403158"/>
            <a:ext cx="3914775" cy="1943100"/>
            <a:chOff x="0" y="0"/>
            <a:chExt cx="5219700" cy="2590800"/>
          </a:xfrm>
        </p:grpSpPr>
        <p:sp>
          <p:nvSpPr>
            <p:cNvPr name="Freeform 4" id="4" descr="https://test-kimi-img.moonshot.cn/pub/slides/slides_tmpl/image/25-08-06-16:46:47-d29hctsup1d2ae82kmmg.png"/>
            <p:cNvSpPr/>
            <p:nvPr/>
          </p:nvSpPr>
          <p:spPr>
            <a:xfrm flipH="false" flipV="false" rot="0">
              <a:off x="0" y="0"/>
              <a:ext cx="5219700" cy="2590800"/>
            </a:xfrm>
            <a:custGeom>
              <a:avLst/>
              <a:gdLst/>
              <a:ahLst/>
              <a:cxnLst/>
              <a:rect r="r" b="b" t="t" l="l"/>
              <a:pathLst>
                <a:path h="2590800" w="5219700">
                  <a:moveTo>
                    <a:pt x="0" y="0"/>
                  </a:moveTo>
                  <a:lnTo>
                    <a:pt x="5219700" y="0"/>
                  </a:lnTo>
                  <a:lnTo>
                    <a:pt x="5219700" y="2590800"/>
                  </a:lnTo>
                  <a:lnTo>
                    <a:pt x="0" y="2590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9606915" y="4516755"/>
            <a:ext cx="7584757" cy="29003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9720"/>
              </a:lnSpc>
            </a:pPr>
            <a:r>
              <a:rPr lang="en-US" sz="8100">
                <a:solidFill>
                  <a:srgbClr val="44546A"/>
                </a:solidFill>
                <a:latin typeface="Arimo"/>
                <a:ea typeface="Arimo"/>
                <a:cs typeface="Arimo"/>
                <a:sym typeface="Arimo"/>
              </a:rPr>
              <a:t>Vận dụng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4007465" y="2083117"/>
            <a:ext cx="2437448" cy="2583180"/>
            <a:chOff x="0" y="0"/>
            <a:chExt cx="3249930" cy="344424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249930" cy="3444240"/>
            </a:xfrm>
            <a:custGeom>
              <a:avLst/>
              <a:gdLst/>
              <a:ahLst/>
              <a:cxnLst/>
              <a:rect r="r" b="b" t="t" l="l"/>
              <a:pathLst>
                <a:path h="3444240" w="3249930">
                  <a:moveTo>
                    <a:pt x="0" y="0"/>
                  </a:moveTo>
                  <a:lnTo>
                    <a:pt x="3249930" y="0"/>
                  </a:lnTo>
                  <a:lnTo>
                    <a:pt x="3249930" y="3444240"/>
                  </a:lnTo>
                  <a:lnTo>
                    <a:pt x="0" y="34442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3249930" cy="3491865"/>
            </a:xfrm>
            <a:prstGeom prst="rect">
              <a:avLst/>
            </a:prstGeom>
          </p:spPr>
          <p:txBody>
            <a:bodyPr anchor="b" rtlCol="false" tIns="0" lIns="0" bIns="0" rIns="0"/>
            <a:lstStyle/>
            <a:p>
              <a:pPr algn="l">
                <a:lnSpc>
                  <a:spcPts val="17280"/>
                </a:lnSpc>
              </a:pPr>
              <a:r>
                <a:rPr lang="en-US" sz="14400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04</a:t>
              </a:r>
            </a:p>
          </p:txBody>
        </p:sp>
      </p:grpSp>
      <p:grpSp>
        <p:nvGrpSpPr>
          <p:cNvPr name="Group 9" id="9"/>
          <p:cNvGrpSpPr>
            <a:grpSpLocks noChangeAspect="true"/>
          </p:cNvGrpSpPr>
          <p:nvPr/>
        </p:nvGrpSpPr>
        <p:grpSpPr>
          <a:xfrm rot="0">
            <a:off x="15629573" y="384810"/>
            <a:ext cx="1971675" cy="385763"/>
            <a:chOff x="0" y="0"/>
            <a:chExt cx="2628900" cy="514350"/>
          </a:xfrm>
        </p:grpSpPr>
        <p:sp>
          <p:nvSpPr>
            <p:cNvPr name="Freeform 10" id="10" descr="https://test-kimi-img.moonshot.cn/pub/slides/slides_tmpl/image/25-08-06-16:46:46-d29hctkup1d2ae82kmg0.png"/>
            <p:cNvSpPr/>
            <p:nvPr/>
          </p:nvSpPr>
          <p:spPr>
            <a:xfrm flipH="false" flipV="false" rot="0">
              <a:off x="0" y="0"/>
              <a:ext cx="2628900" cy="514350"/>
            </a:xfrm>
            <a:custGeom>
              <a:avLst/>
              <a:gdLst/>
              <a:ahLst/>
              <a:cxnLst/>
              <a:rect r="r" b="b" t="t" l="l"/>
              <a:pathLst>
                <a:path h="514350" w="2628900">
                  <a:moveTo>
                    <a:pt x="0" y="0"/>
                  </a:moveTo>
                  <a:lnTo>
                    <a:pt x="2628900" y="0"/>
                  </a:lnTo>
                  <a:lnTo>
                    <a:pt x="2628900" y="514350"/>
                  </a:lnTo>
                  <a:lnTo>
                    <a:pt x="0" y="5143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550137" y="820578"/>
            <a:ext cx="9092565" cy="1325880"/>
            <a:chOff x="0" y="0"/>
            <a:chExt cx="12123420" cy="1767840"/>
          </a:xfrm>
        </p:grpSpPr>
        <p:sp>
          <p:nvSpPr>
            <p:cNvPr name="Freeform 4" id="4" descr="https://test-kimi-img.moonshot.cn/pub/slides/slides_tmpl/image/25-08-06-16:46:47-d29hctsup1d2ae82kmng.png"/>
            <p:cNvSpPr/>
            <p:nvPr/>
          </p:nvSpPr>
          <p:spPr>
            <a:xfrm flipH="false" flipV="false" rot="0">
              <a:off x="0" y="0"/>
              <a:ext cx="12123420" cy="1767840"/>
            </a:xfrm>
            <a:custGeom>
              <a:avLst/>
              <a:gdLst/>
              <a:ahLst/>
              <a:cxnLst/>
              <a:rect r="r" b="b" t="t" l="l"/>
              <a:pathLst>
                <a:path h="1767840" w="12123420">
                  <a:moveTo>
                    <a:pt x="0" y="0"/>
                  </a:moveTo>
                  <a:lnTo>
                    <a:pt x="12123420" y="0"/>
                  </a:lnTo>
                  <a:lnTo>
                    <a:pt x="12123420" y="1767840"/>
                  </a:lnTo>
                  <a:lnTo>
                    <a:pt x="0" y="17678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-4937" r="0" b="-4937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204912" y="1045845"/>
            <a:ext cx="9132570" cy="875348"/>
            <a:chOff x="0" y="0"/>
            <a:chExt cx="12176760" cy="116713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176760" cy="1167130"/>
            </a:xfrm>
            <a:custGeom>
              <a:avLst/>
              <a:gdLst/>
              <a:ahLst/>
              <a:cxnLst/>
              <a:rect r="r" b="b" t="t" l="l"/>
              <a:pathLst>
                <a:path h="1167130" w="12176760">
                  <a:moveTo>
                    <a:pt x="0" y="0"/>
                  </a:moveTo>
                  <a:lnTo>
                    <a:pt x="12176760" y="0"/>
                  </a:lnTo>
                  <a:lnTo>
                    <a:pt x="12176760" y="1167130"/>
                  </a:lnTo>
                  <a:lnTo>
                    <a:pt x="0" y="116713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19050"/>
              <a:ext cx="12176760" cy="118618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5759"/>
                </a:lnSpc>
              </a:pPr>
              <a:r>
                <a:rPr lang="en-US" sz="4800" b="true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Tình huống thực tế</a:t>
              </a:r>
            </a:p>
          </p:txBody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5300960" y="381000"/>
            <a:ext cx="1971675" cy="385762"/>
            <a:chOff x="0" y="0"/>
            <a:chExt cx="2628900" cy="514350"/>
          </a:xfrm>
        </p:grpSpPr>
        <p:sp>
          <p:nvSpPr>
            <p:cNvPr name="Freeform 9" id="9" descr="https://test-kimi-img.moonshot.cn/pub/slides/slides_tmpl/image/25-08-06-16:46:46-d29hctkup1d2ae82kmg0.png"/>
            <p:cNvSpPr/>
            <p:nvPr/>
          </p:nvSpPr>
          <p:spPr>
            <a:xfrm flipH="false" flipV="false" rot="0">
              <a:off x="0" y="0"/>
              <a:ext cx="2628900" cy="514350"/>
            </a:xfrm>
            <a:custGeom>
              <a:avLst/>
              <a:gdLst/>
              <a:ahLst/>
              <a:cxnLst/>
              <a:rect r="r" b="b" t="t" l="l"/>
              <a:pathLst>
                <a:path h="514350" w="2628900">
                  <a:moveTo>
                    <a:pt x="0" y="0"/>
                  </a:moveTo>
                  <a:lnTo>
                    <a:pt x="2628900" y="0"/>
                  </a:lnTo>
                  <a:lnTo>
                    <a:pt x="2628900" y="514350"/>
                  </a:lnTo>
                  <a:lnTo>
                    <a:pt x="0" y="5143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11249025" y="766762"/>
            <a:ext cx="7610475" cy="8697278"/>
            <a:chOff x="0" y="0"/>
            <a:chExt cx="10147300" cy="11596370"/>
          </a:xfrm>
        </p:grpSpPr>
        <p:sp>
          <p:nvSpPr>
            <p:cNvPr name="Freeform 11" id="11" descr="https://test-kimi-img.moonshot.cn/pub/slides/slides_tmpl/image/25-08-06-16:46:53-d29hcvcup1d2ae82kn1g.png"/>
            <p:cNvSpPr/>
            <p:nvPr/>
          </p:nvSpPr>
          <p:spPr>
            <a:xfrm flipH="false" flipV="false" rot="0">
              <a:off x="0" y="0"/>
              <a:ext cx="10147300" cy="11596370"/>
            </a:xfrm>
            <a:custGeom>
              <a:avLst/>
              <a:gdLst/>
              <a:ahLst/>
              <a:cxnLst/>
              <a:rect r="r" b="b" t="t" l="l"/>
              <a:pathLst>
                <a:path h="11596370" w="10147300">
                  <a:moveTo>
                    <a:pt x="0" y="0"/>
                  </a:moveTo>
                  <a:lnTo>
                    <a:pt x="10147300" y="0"/>
                  </a:lnTo>
                  <a:lnTo>
                    <a:pt x="10147300" y="11596370"/>
                  </a:lnTo>
                  <a:lnTo>
                    <a:pt x="0" y="115963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2" r="0" b="-2"/>
              </a:stretch>
            </a:blipFill>
          </p:spPr>
        </p:sp>
      </p:grpSp>
      <p:grpSp>
        <p:nvGrpSpPr>
          <p:cNvPr name="Group 12" id="12"/>
          <p:cNvGrpSpPr>
            <a:grpSpLocks noChangeAspect="true"/>
          </p:cNvGrpSpPr>
          <p:nvPr/>
        </p:nvGrpSpPr>
        <p:grpSpPr>
          <a:xfrm rot="0">
            <a:off x="703378" y="2761462"/>
            <a:ext cx="10545646" cy="5715798"/>
            <a:chOff x="0" y="0"/>
            <a:chExt cx="14060862" cy="7621064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4060805" cy="7621016"/>
            </a:xfrm>
            <a:custGeom>
              <a:avLst/>
              <a:gdLst/>
              <a:ahLst/>
              <a:cxnLst/>
              <a:rect r="r" b="b" t="t" l="l"/>
              <a:pathLst>
                <a:path h="7621016" w="14060805">
                  <a:moveTo>
                    <a:pt x="0" y="0"/>
                  </a:moveTo>
                  <a:lnTo>
                    <a:pt x="14060805" y="0"/>
                  </a:lnTo>
                  <a:lnTo>
                    <a:pt x="14060805" y="7621016"/>
                  </a:lnTo>
                  <a:lnTo>
                    <a:pt x="0" y="76210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13368338" y="2403158"/>
            <a:ext cx="3914775" cy="1943100"/>
            <a:chOff x="0" y="0"/>
            <a:chExt cx="5219700" cy="2590800"/>
          </a:xfrm>
        </p:grpSpPr>
        <p:sp>
          <p:nvSpPr>
            <p:cNvPr name="Freeform 4" id="4" descr="https://test-kimi-img.moonshot.cn/pub/slides/slides_tmpl/image/25-08-06-16:46:47-d29hctsup1d2ae82kmmg.png"/>
            <p:cNvSpPr/>
            <p:nvPr/>
          </p:nvSpPr>
          <p:spPr>
            <a:xfrm flipH="false" flipV="false" rot="0">
              <a:off x="0" y="0"/>
              <a:ext cx="5219700" cy="2590800"/>
            </a:xfrm>
            <a:custGeom>
              <a:avLst/>
              <a:gdLst/>
              <a:ahLst/>
              <a:cxnLst/>
              <a:rect r="r" b="b" t="t" l="l"/>
              <a:pathLst>
                <a:path h="2590800" w="5219700">
                  <a:moveTo>
                    <a:pt x="0" y="0"/>
                  </a:moveTo>
                  <a:lnTo>
                    <a:pt x="5219700" y="0"/>
                  </a:lnTo>
                  <a:lnTo>
                    <a:pt x="5219700" y="2590800"/>
                  </a:lnTo>
                  <a:lnTo>
                    <a:pt x="0" y="2590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9606915" y="4516755"/>
            <a:ext cx="7584757" cy="29003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9720"/>
              </a:lnSpc>
            </a:pPr>
            <a:r>
              <a:rPr lang="en-US" sz="8100">
                <a:solidFill>
                  <a:srgbClr val="44546A"/>
                </a:solidFill>
                <a:latin typeface="Arimo"/>
                <a:ea typeface="Arimo"/>
                <a:cs typeface="Arimo"/>
                <a:sym typeface="Arimo"/>
              </a:rPr>
              <a:t>Kết luận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4007465" y="2083117"/>
            <a:ext cx="2437448" cy="2583180"/>
            <a:chOff x="0" y="0"/>
            <a:chExt cx="3249930" cy="344424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249930" cy="3444240"/>
            </a:xfrm>
            <a:custGeom>
              <a:avLst/>
              <a:gdLst/>
              <a:ahLst/>
              <a:cxnLst/>
              <a:rect r="r" b="b" t="t" l="l"/>
              <a:pathLst>
                <a:path h="3444240" w="3249930">
                  <a:moveTo>
                    <a:pt x="0" y="0"/>
                  </a:moveTo>
                  <a:lnTo>
                    <a:pt x="3249930" y="0"/>
                  </a:lnTo>
                  <a:lnTo>
                    <a:pt x="3249930" y="3444240"/>
                  </a:lnTo>
                  <a:lnTo>
                    <a:pt x="0" y="34442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3249930" cy="3491865"/>
            </a:xfrm>
            <a:prstGeom prst="rect">
              <a:avLst/>
            </a:prstGeom>
          </p:spPr>
          <p:txBody>
            <a:bodyPr anchor="b" rtlCol="false" tIns="0" lIns="0" bIns="0" rIns="0"/>
            <a:lstStyle/>
            <a:p>
              <a:pPr algn="l">
                <a:lnSpc>
                  <a:spcPts val="17280"/>
                </a:lnSpc>
              </a:pPr>
              <a:r>
                <a:rPr lang="en-US" sz="14400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05</a:t>
              </a:r>
            </a:p>
          </p:txBody>
        </p:sp>
      </p:grpSp>
      <p:grpSp>
        <p:nvGrpSpPr>
          <p:cNvPr name="Group 9" id="9"/>
          <p:cNvGrpSpPr>
            <a:grpSpLocks noChangeAspect="true"/>
          </p:cNvGrpSpPr>
          <p:nvPr/>
        </p:nvGrpSpPr>
        <p:grpSpPr>
          <a:xfrm rot="0">
            <a:off x="15629573" y="384810"/>
            <a:ext cx="1971675" cy="385763"/>
            <a:chOff x="0" y="0"/>
            <a:chExt cx="2628900" cy="514350"/>
          </a:xfrm>
        </p:grpSpPr>
        <p:sp>
          <p:nvSpPr>
            <p:cNvPr name="Freeform 10" id="10" descr="https://test-kimi-img.moonshot.cn/pub/slides/slides_tmpl/image/25-08-06-16:46:46-d29hctkup1d2ae82kmg0.png"/>
            <p:cNvSpPr/>
            <p:nvPr/>
          </p:nvSpPr>
          <p:spPr>
            <a:xfrm flipH="false" flipV="false" rot="0">
              <a:off x="0" y="0"/>
              <a:ext cx="2628900" cy="514350"/>
            </a:xfrm>
            <a:custGeom>
              <a:avLst/>
              <a:gdLst/>
              <a:ahLst/>
              <a:cxnLst/>
              <a:rect r="r" b="b" t="t" l="l"/>
              <a:pathLst>
                <a:path h="514350" w="2628900">
                  <a:moveTo>
                    <a:pt x="0" y="0"/>
                  </a:moveTo>
                  <a:lnTo>
                    <a:pt x="2628900" y="0"/>
                  </a:lnTo>
                  <a:lnTo>
                    <a:pt x="2628900" y="514350"/>
                  </a:lnTo>
                  <a:lnTo>
                    <a:pt x="0" y="5143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942023" y="788670"/>
            <a:ext cx="9092565" cy="1325880"/>
            <a:chOff x="0" y="0"/>
            <a:chExt cx="12123420" cy="1767840"/>
          </a:xfrm>
        </p:grpSpPr>
        <p:sp>
          <p:nvSpPr>
            <p:cNvPr name="Freeform 4" id="4" descr="https://test-kimi-img.moonshot.cn/pub/slides/slides_tmpl/image/25-08-06-16:46:47-d29hctsup1d2ae82kmng.png"/>
            <p:cNvSpPr/>
            <p:nvPr/>
          </p:nvSpPr>
          <p:spPr>
            <a:xfrm flipH="false" flipV="false" rot="0">
              <a:off x="0" y="0"/>
              <a:ext cx="12123420" cy="1767840"/>
            </a:xfrm>
            <a:custGeom>
              <a:avLst/>
              <a:gdLst/>
              <a:ahLst/>
              <a:cxnLst/>
              <a:rect r="r" b="b" t="t" l="l"/>
              <a:pathLst>
                <a:path h="1767840" w="12123420">
                  <a:moveTo>
                    <a:pt x="0" y="0"/>
                  </a:moveTo>
                  <a:lnTo>
                    <a:pt x="12123420" y="0"/>
                  </a:lnTo>
                  <a:lnTo>
                    <a:pt x="12123420" y="1767840"/>
                  </a:lnTo>
                  <a:lnTo>
                    <a:pt x="0" y="17678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-4937" r="0" b="-4937"/>
              </a:stretch>
            </a:blipFill>
          </p:spPr>
        </p:sp>
      </p:grp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80962" y="2178367"/>
            <a:ext cx="9948862" cy="7668306"/>
            <a:chOff x="0" y="0"/>
            <a:chExt cx="13265150" cy="10224408"/>
          </a:xfrm>
        </p:grpSpPr>
        <p:sp>
          <p:nvSpPr>
            <p:cNvPr name="Freeform 6" id="6" descr="https://test-kimi-img.moonshot.cn/pub/slides/slides_tmpl/image/25-08-06-16:46:52-d29hcv4up1d2ae82kmvg.png"/>
            <p:cNvSpPr/>
            <p:nvPr/>
          </p:nvSpPr>
          <p:spPr>
            <a:xfrm flipH="false" flipV="false" rot="0">
              <a:off x="0" y="0"/>
              <a:ext cx="13265150" cy="10224389"/>
            </a:xfrm>
            <a:custGeom>
              <a:avLst/>
              <a:gdLst/>
              <a:ahLst/>
              <a:cxnLst/>
              <a:rect r="r" b="b" t="t" l="l"/>
              <a:pathLst>
                <a:path h="10224389" w="13265150">
                  <a:moveTo>
                    <a:pt x="0" y="0"/>
                  </a:moveTo>
                  <a:lnTo>
                    <a:pt x="13265150" y="0"/>
                  </a:lnTo>
                  <a:lnTo>
                    <a:pt x="13265150" y="10224389"/>
                  </a:lnTo>
                  <a:lnTo>
                    <a:pt x="0" y="102243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59541" t="0" r="-59541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1204912" y="1045845"/>
            <a:ext cx="9132570" cy="875348"/>
            <a:chOff x="0" y="0"/>
            <a:chExt cx="12176760" cy="116713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2176760" cy="1167130"/>
            </a:xfrm>
            <a:custGeom>
              <a:avLst/>
              <a:gdLst/>
              <a:ahLst/>
              <a:cxnLst/>
              <a:rect r="r" b="b" t="t" l="l"/>
              <a:pathLst>
                <a:path h="1167130" w="12176760">
                  <a:moveTo>
                    <a:pt x="0" y="0"/>
                  </a:moveTo>
                  <a:lnTo>
                    <a:pt x="12176760" y="0"/>
                  </a:lnTo>
                  <a:lnTo>
                    <a:pt x="12176760" y="1167130"/>
                  </a:lnTo>
                  <a:lnTo>
                    <a:pt x="0" y="116713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19050"/>
              <a:ext cx="12176760" cy="118618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5759"/>
                </a:lnSpc>
              </a:pPr>
              <a:r>
                <a:rPr lang="en-US" sz="4800" b="true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Tổng kết bài học</a:t>
              </a:r>
            </a:p>
          </p:txBody>
        </p:sp>
      </p:grp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15300960" y="381000"/>
            <a:ext cx="1971675" cy="385762"/>
            <a:chOff x="0" y="0"/>
            <a:chExt cx="2628900" cy="514350"/>
          </a:xfrm>
        </p:grpSpPr>
        <p:sp>
          <p:nvSpPr>
            <p:cNvPr name="Freeform 11" id="11" descr="https://test-kimi-img.moonshot.cn/pub/slides/slides_tmpl/image/25-08-06-16:46:46-d29hctkup1d2ae82kmg0.png"/>
            <p:cNvSpPr/>
            <p:nvPr/>
          </p:nvSpPr>
          <p:spPr>
            <a:xfrm flipH="false" flipV="false" rot="0">
              <a:off x="0" y="0"/>
              <a:ext cx="2628900" cy="514350"/>
            </a:xfrm>
            <a:custGeom>
              <a:avLst/>
              <a:gdLst/>
              <a:ahLst/>
              <a:cxnLst/>
              <a:rect r="r" b="b" t="t" l="l"/>
              <a:pathLst>
                <a:path h="514350" w="2628900">
                  <a:moveTo>
                    <a:pt x="0" y="0"/>
                  </a:moveTo>
                  <a:lnTo>
                    <a:pt x="2628900" y="0"/>
                  </a:lnTo>
                  <a:lnTo>
                    <a:pt x="2628900" y="514350"/>
                  </a:lnTo>
                  <a:lnTo>
                    <a:pt x="0" y="5143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  <p:grpSp>
        <p:nvGrpSpPr>
          <p:cNvPr name="Group 12" id="12"/>
          <p:cNvGrpSpPr>
            <a:grpSpLocks noChangeAspect="true"/>
          </p:cNvGrpSpPr>
          <p:nvPr/>
        </p:nvGrpSpPr>
        <p:grpSpPr>
          <a:xfrm rot="0">
            <a:off x="10940803" y="573880"/>
            <a:ext cx="7610475" cy="8697278"/>
            <a:chOff x="0" y="0"/>
            <a:chExt cx="10147300" cy="11596370"/>
          </a:xfrm>
        </p:grpSpPr>
        <p:sp>
          <p:nvSpPr>
            <p:cNvPr name="Freeform 13" id="13" descr="https://test-kimi-img.moonshot.cn/pub/slides/slides_tmpl/image/25-08-06-16:46:53-d29hcvcup1d2ae82kn1g.png"/>
            <p:cNvSpPr/>
            <p:nvPr/>
          </p:nvSpPr>
          <p:spPr>
            <a:xfrm flipH="false" flipV="false" rot="0">
              <a:off x="0" y="0"/>
              <a:ext cx="10147300" cy="11596370"/>
            </a:xfrm>
            <a:custGeom>
              <a:avLst/>
              <a:gdLst/>
              <a:ahLst/>
              <a:cxnLst/>
              <a:rect r="r" b="b" t="t" l="l"/>
              <a:pathLst>
                <a:path h="11596370" w="10147300">
                  <a:moveTo>
                    <a:pt x="0" y="0"/>
                  </a:moveTo>
                  <a:lnTo>
                    <a:pt x="10147300" y="0"/>
                  </a:lnTo>
                  <a:lnTo>
                    <a:pt x="10147300" y="11596370"/>
                  </a:lnTo>
                  <a:lnTo>
                    <a:pt x="0" y="115963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-2" r="0" b="-2"/>
              </a:stretch>
            </a:blip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483393" y="2655095"/>
            <a:ext cx="9144000" cy="6370976"/>
            <a:chOff x="0" y="0"/>
            <a:chExt cx="12192000" cy="8494634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2192000" cy="8494634"/>
            </a:xfrm>
            <a:custGeom>
              <a:avLst/>
              <a:gdLst/>
              <a:ahLst/>
              <a:cxnLst/>
              <a:rect r="r" b="b" t="t" l="l"/>
              <a:pathLst>
                <a:path h="8494634" w="12192000">
                  <a:moveTo>
                    <a:pt x="0" y="0"/>
                  </a:moveTo>
                  <a:lnTo>
                    <a:pt x="12192000" y="0"/>
                  </a:lnTo>
                  <a:lnTo>
                    <a:pt x="12192000" y="8494634"/>
                  </a:lnTo>
                  <a:lnTo>
                    <a:pt x="0" y="849463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57150"/>
              <a:ext cx="12192000" cy="8551784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 marL="488632" indent="-244316" lvl="1">
                <a:lnSpc>
                  <a:spcPts val="3240"/>
                </a:lnSpc>
                <a:buFont typeface="Arial"/>
                <a:buChar char="•"/>
              </a:pPr>
              <a:r>
                <a:rPr lang="en-US" sz="2700">
                  <a:solidFill>
                    <a:srgbClr val="000000"/>
                  </a:solidFill>
                  <a:latin typeface="Arial MT Pro"/>
                  <a:ea typeface="Arial MT Pro"/>
                  <a:cs typeface="Arial MT Pro"/>
                  <a:sym typeface="Arial MT Pro"/>
                </a:rPr>
                <a:t>Có </a:t>
              </a:r>
              <a:r>
                <a:rPr lang="en-US" b="true" sz="2700">
                  <a:solidFill>
                    <a:srgbClr val="000000"/>
                  </a:solidFill>
                  <a:latin typeface="Arial MT Pro Bold"/>
                  <a:ea typeface="Arial MT Pro Bold"/>
                  <a:cs typeface="Arial MT Pro Bold"/>
                  <a:sym typeface="Arial MT Pro Bold"/>
                </a:rPr>
                <a:t>4 phương pháp kiểm thử cơ bản</a:t>
              </a:r>
              <a:r>
                <a:rPr lang="en-US" sz="2700">
                  <a:solidFill>
                    <a:srgbClr val="000000"/>
                  </a:solidFill>
                  <a:latin typeface="Arial MT Pro"/>
                  <a:ea typeface="Arial MT Pro"/>
                  <a:cs typeface="Arial MT Pro"/>
                  <a:sym typeface="Arial MT Pro"/>
                </a:rPr>
                <a:t>:</a:t>
              </a:r>
            </a:p>
            <a:p>
              <a:pPr algn="l" marL="488632" indent="-244316" lvl="1">
                <a:lnSpc>
                  <a:spcPts val="3240"/>
                </a:lnSpc>
                <a:buAutoNum type="arabicPeriod" startAt="1"/>
              </a:pPr>
              <a:r>
                <a:rPr lang="en-US" b="true" sz="2700">
                  <a:solidFill>
                    <a:srgbClr val="000000"/>
                  </a:solidFill>
                  <a:latin typeface="Arial MT Pro Bold"/>
                  <a:ea typeface="Arial MT Pro Bold"/>
                  <a:cs typeface="Arial MT Pro Bold"/>
                  <a:sym typeface="Arial MT Pro Bold"/>
                </a:rPr>
                <a:t>Quan sát lỗi runtime/ngoại lệ</a:t>
              </a:r>
              <a:r>
                <a:rPr lang="en-US" sz="2700">
                  <a:solidFill>
                    <a:srgbClr val="000000"/>
                  </a:solidFill>
                  <a:latin typeface="Arial MT Pro"/>
                  <a:ea typeface="Arial MT Pro"/>
                  <a:cs typeface="Arial MT Pro"/>
                  <a:sym typeface="Arial MT Pro"/>
                </a:rPr>
                <a:t> → phát hiện lỗi ngay khi chạy.</a:t>
              </a:r>
            </a:p>
            <a:p>
              <a:pPr algn="l" marL="488632" indent="-244316" lvl="1">
                <a:lnSpc>
                  <a:spcPts val="3240"/>
                </a:lnSpc>
                <a:buAutoNum type="arabicPeriod" startAt="1"/>
              </a:pPr>
              <a:r>
                <a:rPr lang="en-US" b="true" sz="2700">
                  <a:solidFill>
                    <a:srgbClr val="000000"/>
                  </a:solidFill>
                  <a:latin typeface="Arial MT Pro Bold"/>
                  <a:ea typeface="Arial MT Pro Bold"/>
                  <a:cs typeface="Arial MT Pro Bold"/>
                  <a:sym typeface="Arial MT Pro Bold"/>
                </a:rPr>
                <a:t>Dùng bộ dữ liệu test</a:t>
              </a:r>
              <a:r>
                <a:rPr lang="en-US" sz="2700">
                  <a:solidFill>
                    <a:srgbClr val="000000"/>
                  </a:solidFill>
                  <a:latin typeface="Arial MT Pro"/>
                  <a:ea typeface="Arial MT Pro"/>
                  <a:cs typeface="Arial MT Pro"/>
                  <a:sym typeface="Arial MT Pro"/>
                </a:rPr>
                <a:t> → kiểm tra nhiều tình huống khác nhau.</a:t>
              </a:r>
            </a:p>
            <a:p>
              <a:pPr algn="l" marL="488632" indent="-244316" lvl="1">
                <a:lnSpc>
                  <a:spcPts val="3240"/>
                </a:lnSpc>
                <a:buAutoNum type="arabicPeriod" startAt="1"/>
              </a:pPr>
              <a:r>
                <a:rPr lang="en-US" b="true" sz="2700">
                  <a:solidFill>
                    <a:srgbClr val="000000"/>
                  </a:solidFill>
                  <a:latin typeface="Arial MT Pro Bold"/>
                  <a:ea typeface="Arial MT Pro Bold"/>
                  <a:cs typeface="Arial MT Pro Bold"/>
                  <a:sym typeface="Arial MT Pro Bold"/>
                </a:rPr>
                <a:t>In thông số trung gian</a:t>
              </a:r>
              <a:r>
                <a:rPr lang="en-US" sz="2700">
                  <a:solidFill>
                    <a:srgbClr val="000000"/>
                  </a:solidFill>
                  <a:latin typeface="Arial MT Pro"/>
                  <a:ea typeface="Arial MT Pro"/>
                  <a:cs typeface="Arial MT Pro"/>
                  <a:sym typeface="Arial MT Pro"/>
                </a:rPr>
                <a:t> → theo dõi tiến trình tính toán của biến.</a:t>
              </a:r>
            </a:p>
            <a:p>
              <a:pPr algn="l" marL="488632" indent="-244316" lvl="1">
                <a:lnSpc>
                  <a:spcPts val="3240"/>
                </a:lnSpc>
                <a:buAutoNum type="arabicPeriod" startAt="1"/>
              </a:pPr>
              <a:r>
                <a:rPr lang="en-US" b="true" sz="2700">
                  <a:solidFill>
                    <a:srgbClr val="000000"/>
                  </a:solidFill>
                  <a:latin typeface="Arial MT Pro Bold"/>
                  <a:ea typeface="Arial MT Pro Bold"/>
                  <a:cs typeface="Arial MT Pro Bold"/>
                  <a:sym typeface="Arial MT Pro Bold"/>
                </a:rPr>
                <a:t>Sử dụng Breakpoint (điểm dừng)</a:t>
              </a:r>
              <a:r>
                <a:rPr lang="en-US" sz="2700">
                  <a:solidFill>
                    <a:srgbClr val="000000"/>
                  </a:solidFill>
                  <a:latin typeface="Arial MT Pro"/>
                  <a:ea typeface="Arial MT Pro"/>
                  <a:cs typeface="Arial MT Pro"/>
                  <a:sym typeface="Arial MT Pro"/>
                </a:rPr>
                <a:t> → kiểm tra chi tiết từng bước trong IDE.</a:t>
              </a:r>
            </a:p>
            <a:p>
              <a:pPr algn="l" marL="488632" indent="-244316" lvl="1">
                <a:lnSpc>
                  <a:spcPts val="3240"/>
                </a:lnSpc>
                <a:buFont typeface="Arial"/>
                <a:buChar char="•"/>
              </a:pPr>
              <a:r>
                <a:rPr lang="en-US" b="true" sz="2700">
                  <a:solidFill>
                    <a:srgbClr val="000000"/>
                  </a:solidFill>
                  <a:latin typeface="Arial MT Pro Bold"/>
                  <a:ea typeface="Arial MT Pro Bold"/>
                  <a:cs typeface="Arial MT Pro Bold"/>
                  <a:sym typeface="Arial MT Pro Bold"/>
                </a:rPr>
                <a:t>Lỗi chương trình</a:t>
              </a:r>
              <a:r>
                <a:rPr lang="en-US" sz="2700">
                  <a:solidFill>
                    <a:srgbClr val="000000"/>
                  </a:solidFill>
                  <a:latin typeface="Arial MT Pro"/>
                  <a:ea typeface="Arial MT Pro"/>
                  <a:cs typeface="Arial MT Pro"/>
                  <a:sym typeface="Arial MT Pro"/>
                </a:rPr>
                <a:t> rất dễ xảy ra khi lập trình, cần </a:t>
              </a:r>
              <a:r>
                <a:rPr lang="en-US" b="true" sz="2700">
                  <a:solidFill>
                    <a:srgbClr val="000000"/>
                  </a:solidFill>
                  <a:latin typeface="Arial MT Pro Bold"/>
                  <a:ea typeface="Arial MT Pro Bold"/>
                  <a:cs typeface="Arial MT Pro Bold"/>
                  <a:sym typeface="Arial MT Pro Bold"/>
                </a:rPr>
                <a:t>kiểm thử</a:t>
              </a:r>
              <a:r>
                <a:rPr lang="en-US" sz="2700">
                  <a:solidFill>
                    <a:srgbClr val="000000"/>
                  </a:solidFill>
                  <a:latin typeface="Arial MT Pro"/>
                  <a:ea typeface="Arial MT Pro"/>
                  <a:cs typeface="Arial MT Pro"/>
                  <a:sym typeface="Arial MT Pro"/>
                </a:rPr>
                <a:t> để phát hiện và sửa.</a:t>
              </a:r>
            </a:p>
            <a:p>
              <a:pPr algn="l" marL="488632" indent="-244316" lvl="1">
                <a:lnSpc>
                  <a:spcPts val="3240"/>
                </a:lnSpc>
                <a:buFont typeface="Arial"/>
                <a:buChar char="•"/>
              </a:pPr>
              <a:r>
                <a:rPr lang="en-US" b="true" sz="2700">
                  <a:solidFill>
                    <a:srgbClr val="000000"/>
                  </a:solidFill>
                  <a:latin typeface="Arial MT Pro Bold"/>
                  <a:ea typeface="Arial MT Pro Bold"/>
                  <a:cs typeface="Arial MT Pro Bold"/>
                  <a:sym typeface="Arial MT Pro Bold"/>
                </a:rPr>
                <a:t>Mỗi phương pháp có ưu – nhược điểm riêng</a:t>
              </a:r>
              <a:r>
                <a:rPr lang="en-US" sz="2700">
                  <a:solidFill>
                    <a:srgbClr val="000000"/>
                  </a:solidFill>
                  <a:latin typeface="Arial MT Pro"/>
                  <a:ea typeface="Arial MT Pro"/>
                  <a:cs typeface="Arial MT Pro"/>
                  <a:sym typeface="Arial MT Pro"/>
                </a:rPr>
                <a:t>, cần </a:t>
              </a:r>
              <a:r>
                <a:rPr lang="en-US" b="true" sz="2700">
                  <a:solidFill>
                    <a:srgbClr val="000000"/>
                  </a:solidFill>
                  <a:latin typeface="Arial MT Pro Bold"/>
                  <a:ea typeface="Arial MT Pro Bold"/>
                  <a:cs typeface="Arial MT Pro Bold"/>
                  <a:sym typeface="Arial MT Pro Bold"/>
                </a:rPr>
                <a:t>kết hợp linh hoạt</a:t>
              </a:r>
              <a:r>
                <a:rPr lang="en-US" sz="2700">
                  <a:solidFill>
                    <a:srgbClr val="000000"/>
                  </a:solidFill>
                  <a:latin typeface="Arial MT Pro"/>
                  <a:ea typeface="Arial MT Pro"/>
                  <a:cs typeface="Arial MT Pro"/>
                  <a:sym typeface="Arial MT Pro"/>
                </a:rPr>
                <a:t> để đạt hiệu quả cao trong kiểm thử.</a:t>
              </a:r>
            </a:p>
            <a:p>
              <a:pPr algn="l" marL="488632" indent="-244316" lvl="1">
                <a:lnSpc>
                  <a:spcPts val="3240"/>
                </a:lnSpc>
                <a:buFont typeface="Arial"/>
                <a:buChar char="•"/>
              </a:pPr>
              <a:r>
                <a:rPr lang="en-US" b="true" sz="2700">
                  <a:solidFill>
                    <a:srgbClr val="000000"/>
                  </a:solidFill>
                  <a:latin typeface="Arial MT Pro Bold"/>
                  <a:ea typeface="Arial MT Pro Bold"/>
                  <a:cs typeface="Arial MT Pro Bold"/>
                  <a:sym typeface="Arial MT Pro Bold"/>
                </a:rPr>
                <a:t>Vận dụng</a:t>
              </a:r>
              <a:r>
                <a:rPr lang="en-US" sz="2700">
                  <a:solidFill>
                    <a:srgbClr val="000000"/>
                  </a:solidFill>
                  <a:latin typeface="Arial MT Pro"/>
                  <a:ea typeface="Arial MT Pro"/>
                  <a:cs typeface="Arial MT Pro"/>
                  <a:sym typeface="Arial MT Pro"/>
                </a:rPr>
                <a:t>: Lựa chọn phương pháp kiểm thử phù hợp để </a:t>
              </a:r>
              <a:r>
                <a:rPr lang="en-US" b="true" sz="2700">
                  <a:solidFill>
                    <a:srgbClr val="000000"/>
                  </a:solidFill>
                  <a:latin typeface="Arial MT Pro Bold"/>
                  <a:ea typeface="Arial MT Pro Bold"/>
                  <a:cs typeface="Arial MT Pro Bold"/>
                  <a:sym typeface="Arial MT Pro Bold"/>
                </a:rPr>
                <a:t>phát hiện và xử lý lỗi</a:t>
              </a:r>
              <a:r>
                <a:rPr lang="en-US" sz="2700">
                  <a:solidFill>
                    <a:srgbClr val="000000"/>
                  </a:solidFill>
                  <a:latin typeface="Arial MT Pro"/>
                  <a:ea typeface="Arial MT Pro"/>
                  <a:cs typeface="Arial MT Pro"/>
                  <a:sym typeface="Arial MT Pro"/>
                </a:rPr>
                <a:t> trong các tình huống thực tế.</a:t>
              </a:r>
            </a:p>
          </p:txBody>
        </p:sp>
      </p:grp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58215" y="3957839"/>
            <a:ext cx="11131419" cy="1770567"/>
            <a:chOff x="0" y="0"/>
            <a:chExt cx="14841892" cy="236075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4841893" cy="2360756"/>
            </a:xfrm>
            <a:custGeom>
              <a:avLst/>
              <a:gdLst/>
              <a:ahLst/>
              <a:cxnLst/>
              <a:rect r="r" b="b" t="t" l="l"/>
              <a:pathLst>
                <a:path h="2360756" w="14841893">
                  <a:moveTo>
                    <a:pt x="0" y="0"/>
                  </a:moveTo>
                  <a:lnTo>
                    <a:pt x="14841893" y="0"/>
                  </a:lnTo>
                  <a:lnTo>
                    <a:pt x="14841893" y="2360756"/>
                  </a:lnTo>
                  <a:lnTo>
                    <a:pt x="0" y="236075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14841892" cy="2398856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10800"/>
                </a:lnSpc>
              </a:pPr>
              <a:r>
                <a:rPr lang="en-US" sz="9000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Thank You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233488" y="2563178"/>
            <a:ext cx="5434965" cy="5435918"/>
            <a:chOff x="0" y="0"/>
            <a:chExt cx="7246620" cy="724789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7246620" cy="7247890"/>
            </a:xfrm>
            <a:custGeom>
              <a:avLst/>
              <a:gdLst/>
              <a:ahLst/>
              <a:cxnLst/>
              <a:rect r="r" b="b" t="t" l="l"/>
              <a:pathLst>
                <a:path h="7247890" w="7246620">
                  <a:moveTo>
                    <a:pt x="0" y="3623945"/>
                  </a:moveTo>
                  <a:cubicBezTo>
                    <a:pt x="0" y="1622552"/>
                    <a:pt x="1622171" y="0"/>
                    <a:pt x="3623310" y="0"/>
                  </a:cubicBezTo>
                  <a:cubicBezTo>
                    <a:pt x="5624449" y="0"/>
                    <a:pt x="7246620" y="1622552"/>
                    <a:pt x="7246620" y="3623945"/>
                  </a:cubicBezTo>
                  <a:cubicBezTo>
                    <a:pt x="7246620" y="5625338"/>
                    <a:pt x="5624449" y="7247890"/>
                    <a:pt x="3623310" y="7247890"/>
                  </a:cubicBezTo>
                  <a:cubicBezTo>
                    <a:pt x="1622171" y="7247890"/>
                    <a:pt x="0" y="5625338"/>
                    <a:pt x="0" y="3623945"/>
                  </a:cubicBezTo>
                  <a:close/>
                </a:path>
              </a:pathLst>
            </a:custGeom>
            <a:solidFill>
              <a:srgbClr val="2F5BEE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7587615" y="1618298"/>
            <a:ext cx="1174432" cy="1174432"/>
            <a:chOff x="0" y="0"/>
            <a:chExt cx="1565910" cy="156591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565910" cy="1565910"/>
            </a:xfrm>
            <a:custGeom>
              <a:avLst/>
              <a:gdLst/>
              <a:ahLst/>
              <a:cxnLst/>
              <a:rect r="r" b="b" t="t" l="l"/>
              <a:pathLst>
                <a:path h="1565910" w="1565910">
                  <a:moveTo>
                    <a:pt x="0" y="273685"/>
                  </a:moveTo>
                  <a:cubicBezTo>
                    <a:pt x="0" y="122555"/>
                    <a:pt x="122555" y="0"/>
                    <a:pt x="273685" y="0"/>
                  </a:cubicBezTo>
                  <a:lnTo>
                    <a:pt x="1292225" y="0"/>
                  </a:lnTo>
                  <a:lnTo>
                    <a:pt x="1292225" y="19050"/>
                  </a:lnTo>
                  <a:lnTo>
                    <a:pt x="1292225" y="0"/>
                  </a:lnTo>
                  <a:cubicBezTo>
                    <a:pt x="1443355" y="0"/>
                    <a:pt x="1565910" y="122555"/>
                    <a:pt x="1565910" y="273685"/>
                  </a:cubicBezTo>
                  <a:lnTo>
                    <a:pt x="1546860" y="273685"/>
                  </a:lnTo>
                  <a:lnTo>
                    <a:pt x="1565910" y="273685"/>
                  </a:lnTo>
                  <a:lnTo>
                    <a:pt x="1565910" y="1292225"/>
                  </a:lnTo>
                  <a:lnTo>
                    <a:pt x="1546860" y="1292225"/>
                  </a:lnTo>
                  <a:lnTo>
                    <a:pt x="1565910" y="1292225"/>
                  </a:lnTo>
                  <a:cubicBezTo>
                    <a:pt x="1565910" y="1443355"/>
                    <a:pt x="1443355" y="1565910"/>
                    <a:pt x="1292225" y="1565910"/>
                  </a:cubicBezTo>
                  <a:lnTo>
                    <a:pt x="1292225" y="1546860"/>
                  </a:lnTo>
                  <a:lnTo>
                    <a:pt x="1292225" y="1565910"/>
                  </a:lnTo>
                  <a:lnTo>
                    <a:pt x="273685" y="1565910"/>
                  </a:lnTo>
                  <a:lnTo>
                    <a:pt x="273685" y="1546860"/>
                  </a:lnTo>
                  <a:lnTo>
                    <a:pt x="273685" y="1565910"/>
                  </a:lnTo>
                  <a:cubicBezTo>
                    <a:pt x="122555" y="1565910"/>
                    <a:pt x="0" y="1443355"/>
                    <a:pt x="0" y="1292225"/>
                  </a:cubicBezTo>
                  <a:lnTo>
                    <a:pt x="0" y="273685"/>
                  </a:lnTo>
                  <a:lnTo>
                    <a:pt x="19050" y="273685"/>
                  </a:lnTo>
                  <a:lnTo>
                    <a:pt x="0" y="273685"/>
                  </a:lnTo>
                  <a:moveTo>
                    <a:pt x="38100" y="273685"/>
                  </a:moveTo>
                  <a:lnTo>
                    <a:pt x="38100" y="1292225"/>
                  </a:lnTo>
                  <a:lnTo>
                    <a:pt x="19050" y="1292225"/>
                  </a:lnTo>
                  <a:lnTo>
                    <a:pt x="38100" y="1292225"/>
                  </a:lnTo>
                  <a:cubicBezTo>
                    <a:pt x="38100" y="1422400"/>
                    <a:pt x="143637" y="1527810"/>
                    <a:pt x="273685" y="1527810"/>
                  </a:cubicBezTo>
                  <a:lnTo>
                    <a:pt x="1292225" y="1527810"/>
                  </a:lnTo>
                  <a:cubicBezTo>
                    <a:pt x="1422400" y="1527810"/>
                    <a:pt x="1527810" y="1422273"/>
                    <a:pt x="1527810" y="1292225"/>
                  </a:cubicBezTo>
                  <a:lnTo>
                    <a:pt x="1527810" y="273685"/>
                  </a:lnTo>
                  <a:cubicBezTo>
                    <a:pt x="1527810" y="143637"/>
                    <a:pt x="1422273" y="38100"/>
                    <a:pt x="1292225" y="38100"/>
                  </a:cubicBezTo>
                  <a:lnTo>
                    <a:pt x="273685" y="38100"/>
                  </a:lnTo>
                  <a:lnTo>
                    <a:pt x="273685" y="19050"/>
                  </a:lnTo>
                  <a:lnTo>
                    <a:pt x="273685" y="38100"/>
                  </a:lnTo>
                  <a:cubicBezTo>
                    <a:pt x="143637" y="38100"/>
                    <a:pt x="38100" y="143637"/>
                    <a:pt x="38100" y="273685"/>
                  </a:cubicBezTo>
                  <a:close/>
                </a:path>
              </a:pathLst>
            </a:custGeom>
            <a:solidFill>
              <a:srgbClr val="1D3EBF"/>
            </a:solidFill>
          </p:spPr>
        </p:sp>
      </p:grpSp>
      <p:sp>
        <p:nvSpPr>
          <p:cNvPr name="TextBox 7" id="7"/>
          <p:cNvSpPr txBox="true"/>
          <p:nvPr/>
        </p:nvSpPr>
        <p:spPr>
          <a:xfrm rot="0">
            <a:off x="7773788" y="1835188"/>
            <a:ext cx="801432" cy="5770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4200" b="true">
                <a:solidFill>
                  <a:srgbClr val="1D3EBF"/>
                </a:solidFill>
                <a:latin typeface="Arimo Bold"/>
                <a:ea typeface="Arimo Bold"/>
                <a:cs typeface="Arimo Bold"/>
                <a:sym typeface="Arimo Bold"/>
              </a:rPr>
              <a:t>01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067800" y="1801178"/>
            <a:ext cx="8739187" cy="6717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84"/>
              </a:lnSpc>
            </a:pPr>
            <a:r>
              <a:rPr lang="en-US" sz="3600">
                <a:solidFill>
                  <a:srgbClr val="44546A"/>
                </a:solidFill>
                <a:latin typeface="Arimo"/>
                <a:ea typeface="Arimo"/>
                <a:cs typeface="Arimo"/>
                <a:sym typeface="Arimo"/>
              </a:rPr>
              <a:t>Mở đầu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7621905" y="2917508"/>
            <a:ext cx="9370695" cy="40005"/>
            <a:chOff x="0" y="0"/>
            <a:chExt cx="12494260" cy="5334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19050" y="0"/>
              <a:ext cx="12456160" cy="53340"/>
            </a:xfrm>
            <a:custGeom>
              <a:avLst/>
              <a:gdLst/>
              <a:ahLst/>
              <a:cxnLst/>
              <a:rect r="r" b="b" t="t" l="l"/>
              <a:pathLst>
                <a:path h="53340" w="12456160">
                  <a:moveTo>
                    <a:pt x="0" y="0"/>
                  </a:moveTo>
                  <a:lnTo>
                    <a:pt x="12456160" y="15240"/>
                  </a:lnTo>
                  <a:lnTo>
                    <a:pt x="12456160" y="53340"/>
                  </a:lnTo>
                  <a:lnTo>
                    <a:pt x="0" y="38100"/>
                  </a:lnTo>
                  <a:close/>
                </a:path>
              </a:pathLst>
            </a:custGeom>
            <a:solidFill>
              <a:srgbClr val="1D3EBF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7587615" y="3216592"/>
            <a:ext cx="1174432" cy="1174432"/>
            <a:chOff x="0" y="0"/>
            <a:chExt cx="1565910" cy="156591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565910" cy="1565910"/>
            </a:xfrm>
            <a:custGeom>
              <a:avLst/>
              <a:gdLst/>
              <a:ahLst/>
              <a:cxnLst/>
              <a:rect r="r" b="b" t="t" l="l"/>
              <a:pathLst>
                <a:path h="1565910" w="1565910">
                  <a:moveTo>
                    <a:pt x="0" y="273685"/>
                  </a:moveTo>
                  <a:cubicBezTo>
                    <a:pt x="0" y="122555"/>
                    <a:pt x="122555" y="0"/>
                    <a:pt x="273685" y="0"/>
                  </a:cubicBezTo>
                  <a:lnTo>
                    <a:pt x="1292225" y="0"/>
                  </a:lnTo>
                  <a:lnTo>
                    <a:pt x="1292225" y="19050"/>
                  </a:lnTo>
                  <a:lnTo>
                    <a:pt x="1292225" y="0"/>
                  </a:lnTo>
                  <a:cubicBezTo>
                    <a:pt x="1443355" y="0"/>
                    <a:pt x="1565910" y="122555"/>
                    <a:pt x="1565910" y="273685"/>
                  </a:cubicBezTo>
                  <a:lnTo>
                    <a:pt x="1546860" y="273685"/>
                  </a:lnTo>
                  <a:lnTo>
                    <a:pt x="1565910" y="273685"/>
                  </a:lnTo>
                  <a:lnTo>
                    <a:pt x="1565910" y="1292225"/>
                  </a:lnTo>
                  <a:lnTo>
                    <a:pt x="1546860" y="1292225"/>
                  </a:lnTo>
                  <a:lnTo>
                    <a:pt x="1565910" y="1292225"/>
                  </a:lnTo>
                  <a:cubicBezTo>
                    <a:pt x="1565910" y="1443355"/>
                    <a:pt x="1443355" y="1565910"/>
                    <a:pt x="1292225" y="1565910"/>
                  </a:cubicBezTo>
                  <a:lnTo>
                    <a:pt x="1292225" y="1546860"/>
                  </a:lnTo>
                  <a:lnTo>
                    <a:pt x="1292225" y="1565910"/>
                  </a:lnTo>
                  <a:lnTo>
                    <a:pt x="273685" y="1565910"/>
                  </a:lnTo>
                  <a:lnTo>
                    <a:pt x="273685" y="1546860"/>
                  </a:lnTo>
                  <a:lnTo>
                    <a:pt x="273685" y="1565910"/>
                  </a:lnTo>
                  <a:cubicBezTo>
                    <a:pt x="122555" y="1565910"/>
                    <a:pt x="0" y="1443355"/>
                    <a:pt x="0" y="1292225"/>
                  </a:cubicBezTo>
                  <a:lnTo>
                    <a:pt x="0" y="273685"/>
                  </a:lnTo>
                  <a:lnTo>
                    <a:pt x="19050" y="273685"/>
                  </a:lnTo>
                  <a:lnTo>
                    <a:pt x="0" y="273685"/>
                  </a:lnTo>
                  <a:moveTo>
                    <a:pt x="38100" y="273685"/>
                  </a:moveTo>
                  <a:lnTo>
                    <a:pt x="38100" y="1292225"/>
                  </a:lnTo>
                  <a:lnTo>
                    <a:pt x="19050" y="1292225"/>
                  </a:lnTo>
                  <a:lnTo>
                    <a:pt x="38100" y="1292225"/>
                  </a:lnTo>
                  <a:cubicBezTo>
                    <a:pt x="38100" y="1422400"/>
                    <a:pt x="143637" y="1527810"/>
                    <a:pt x="273685" y="1527810"/>
                  </a:cubicBezTo>
                  <a:lnTo>
                    <a:pt x="1292225" y="1527810"/>
                  </a:lnTo>
                  <a:cubicBezTo>
                    <a:pt x="1422400" y="1527810"/>
                    <a:pt x="1527810" y="1422273"/>
                    <a:pt x="1527810" y="1292225"/>
                  </a:cubicBezTo>
                  <a:lnTo>
                    <a:pt x="1527810" y="273685"/>
                  </a:lnTo>
                  <a:cubicBezTo>
                    <a:pt x="1527810" y="143637"/>
                    <a:pt x="1422273" y="38100"/>
                    <a:pt x="1292225" y="38100"/>
                  </a:cubicBezTo>
                  <a:lnTo>
                    <a:pt x="273685" y="38100"/>
                  </a:lnTo>
                  <a:lnTo>
                    <a:pt x="273685" y="19050"/>
                  </a:lnTo>
                  <a:lnTo>
                    <a:pt x="273685" y="38100"/>
                  </a:lnTo>
                  <a:cubicBezTo>
                    <a:pt x="143637" y="38100"/>
                    <a:pt x="38100" y="143637"/>
                    <a:pt x="38100" y="273685"/>
                  </a:cubicBezTo>
                  <a:close/>
                </a:path>
              </a:pathLst>
            </a:custGeom>
            <a:solidFill>
              <a:srgbClr val="1D3EBF"/>
            </a:solid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7773788" y="3433484"/>
            <a:ext cx="801432" cy="5770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4200" b="true">
                <a:solidFill>
                  <a:srgbClr val="1D3EBF"/>
                </a:solidFill>
                <a:latin typeface="Arimo Bold"/>
                <a:ea typeface="Arimo Bold"/>
                <a:cs typeface="Arimo Bold"/>
                <a:sym typeface="Arimo Bold"/>
              </a:rPr>
              <a:t>02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067800" y="3399473"/>
            <a:ext cx="8739187" cy="6717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84"/>
              </a:lnSpc>
            </a:pPr>
            <a:r>
              <a:rPr lang="en-US" sz="3600">
                <a:solidFill>
                  <a:srgbClr val="2B2F36"/>
                </a:solidFill>
                <a:latin typeface="Arimo"/>
                <a:ea typeface="Arimo"/>
                <a:cs typeface="Arimo"/>
                <a:sym typeface="Arimo"/>
              </a:rPr>
              <a:t>Hình thành kiến thức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7621905" y="4515803"/>
            <a:ext cx="9370695" cy="40005"/>
            <a:chOff x="0" y="0"/>
            <a:chExt cx="12494260" cy="5334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19050" y="0"/>
              <a:ext cx="12456160" cy="53340"/>
            </a:xfrm>
            <a:custGeom>
              <a:avLst/>
              <a:gdLst/>
              <a:ahLst/>
              <a:cxnLst/>
              <a:rect r="r" b="b" t="t" l="l"/>
              <a:pathLst>
                <a:path h="53340" w="12456160">
                  <a:moveTo>
                    <a:pt x="0" y="0"/>
                  </a:moveTo>
                  <a:lnTo>
                    <a:pt x="12456160" y="15240"/>
                  </a:lnTo>
                  <a:lnTo>
                    <a:pt x="12456160" y="53340"/>
                  </a:lnTo>
                  <a:lnTo>
                    <a:pt x="0" y="38100"/>
                  </a:lnTo>
                  <a:close/>
                </a:path>
              </a:pathLst>
            </a:custGeom>
            <a:solidFill>
              <a:srgbClr val="1D3EBF"/>
            </a:solid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7587615" y="4814888"/>
            <a:ext cx="1174432" cy="1174432"/>
            <a:chOff x="0" y="0"/>
            <a:chExt cx="1565910" cy="156591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565910" cy="1565910"/>
            </a:xfrm>
            <a:custGeom>
              <a:avLst/>
              <a:gdLst/>
              <a:ahLst/>
              <a:cxnLst/>
              <a:rect r="r" b="b" t="t" l="l"/>
              <a:pathLst>
                <a:path h="1565910" w="1565910">
                  <a:moveTo>
                    <a:pt x="0" y="273685"/>
                  </a:moveTo>
                  <a:cubicBezTo>
                    <a:pt x="0" y="122555"/>
                    <a:pt x="122555" y="0"/>
                    <a:pt x="273685" y="0"/>
                  </a:cubicBezTo>
                  <a:lnTo>
                    <a:pt x="1292225" y="0"/>
                  </a:lnTo>
                  <a:lnTo>
                    <a:pt x="1292225" y="19050"/>
                  </a:lnTo>
                  <a:lnTo>
                    <a:pt x="1292225" y="0"/>
                  </a:lnTo>
                  <a:cubicBezTo>
                    <a:pt x="1443355" y="0"/>
                    <a:pt x="1565910" y="122555"/>
                    <a:pt x="1565910" y="273685"/>
                  </a:cubicBezTo>
                  <a:lnTo>
                    <a:pt x="1546860" y="273685"/>
                  </a:lnTo>
                  <a:lnTo>
                    <a:pt x="1565910" y="273685"/>
                  </a:lnTo>
                  <a:lnTo>
                    <a:pt x="1565910" y="1292225"/>
                  </a:lnTo>
                  <a:lnTo>
                    <a:pt x="1546860" y="1292225"/>
                  </a:lnTo>
                  <a:lnTo>
                    <a:pt x="1565910" y="1292225"/>
                  </a:lnTo>
                  <a:cubicBezTo>
                    <a:pt x="1565910" y="1443355"/>
                    <a:pt x="1443355" y="1565910"/>
                    <a:pt x="1292225" y="1565910"/>
                  </a:cubicBezTo>
                  <a:lnTo>
                    <a:pt x="1292225" y="1546860"/>
                  </a:lnTo>
                  <a:lnTo>
                    <a:pt x="1292225" y="1565910"/>
                  </a:lnTo>
                  <a:lnTo>
                    <a:pt x="273685" y="1565910"/>
                  </a:lnTo>
                  <a:lnTo>
                    <a:pt x="273685" y="1546860"/>
                  </a:lnTo>
                  <a:lnTo>
                    <a:pt x="273685" y="1565910"/>
                  </a:lnTo>
                  <a:cubicBezTo>
                    <a:pt x="122555" y="1565910"/>
                    <a:pt x="0" y="1443355"/>
                    <a:pt x="0" y="1292225"/>
                  </a:cubicBezTo>
                  <a:lnTo>
                    <a:pt x="0" y="273685"/>
                  </a:lnTo>
                  <a:lnTo>
                    <a:pt x="19050" y="273685"/>
                  </a:lnTo>
                  <a:lnTo>
                    <a:pt x="0" y="273685"/>
                  </a:lnTo>
                  <a:moveTo>
                    <a:pt x="38100" y="273685"/>
                  </a:moveTo>
                  <a:lnTo>
                    <a:pt x="38100" y="1292225"/>
                  </a:lnTo>
                  <a:lnTo>
                    <a:pt x="19050" y="1292225"/>
                  </a:lnTo>
                  <a:lnTo>
                    <a:pt x="38100" y="1292225"/>
                  </a:lnTo>
                  <a:cubicBezTo>
                    <a:pt x="38100" y="1422400"/>
                    <a:pt x="143637" y="1527810"/>
                    <a:pt x="273685" y="1527810"/>
                  </a:cubicBezTo>
                  <a:lnTo>
                    <a:pt x="1292225" y="1527810"/>
                  </a:lnTo>
                  <a:cubicBezTo>
                    <a:pt x="1422400" y="1527810"/>
                    <a:pt x="1527810" y="1422273"/>
                    <a:pt x="1527810" y="1292225"/>
                  </a:cubicBezTo>
                  <a:lnTo>
                    <a:pt x="1527810" y="273685"/>
                  </a:lnTo>
                  <a:cubicBezTo>
                    <a:pt x="1527810" y="143637"/>
                    <a:pt x="1422273" y="38100"/>
                    <a:pt x="1292225" y="38100"/>
                  </a:cubicBezTo>
                  <a:lnTo>
                    <a:pt x="273685" y="38100"/>
                  </a:lnTo>
                  <a:lnTo>
                    <a:pt x="273685" y="19050"/>
                  </a:lnTo>
                  <a:lnTo>
                    <a:pt x="273685" y="38100"/>
                  </a:lnTo>
                  <a:cubicBezTo>
                    <a:pt x="143637" y="38100"/>
                    <a:pt x="38100" y="143637"/>
                    <a:pt x="38100" y="273685"/>
                  </a:cubicBezTo>
                  <a:close/>
                </a:path>
              </a:pathLst>
            </a:custGeom>
            <a:solidFill>
              <a:srgbClr val="1D3EBF"/>
            </a:solidFill>
          </p:spPr>
        </p:sp>
      </p:grpSp>
      <p:sp>
        <p:nvSpPr>
          <p:cNvPr name="TextBox 19" id="19"/>
          <p:cNvSpPr txBox="true"/>
          <p:nvPr/>
        </p:nvSpPr>
        <p:spPr>
          <a:xfrm rot="0">
            <a:off x="7773788" y="5031778"/>
            <a:ext cx="801432" cy="5770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4200" b="true">
                <a:solidFill>
                  <a:srgbClr val="1D3EBF"/>
                </a:solidFill>
                <a:latin typeface="Arimo Bold"/>
                <a:ea typeface="Arimo Bold"/>
                <a:cs typeface="Arimo Bold"/>
                <a:sym typeface="Arimo Bold"/>
              </a:rPr>
              <a:t>03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067800" y="4997767"/>
            <a:ext cx="8739187" cy="6717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84"/>
              </a:lnSpc>
            </a:pPr>
            <a:r>
              <a:rPr lang="en-US" sz="3600">
                <a:solidFill>
                  <a:srgbClr val="44546A"/>
                </a:solidFill>
                <a:latin typeface="Arimo"/>
                <a:ea typeface="Arimo"/>
                <a:cs typeface="Arimo"/>
                <a:sym typeface="Arimo"/>
              </a:rPr>
              <a:t>Luyện tập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7621905" y="6114097"/>
            <a:ext cx="9370695" cy="40005"/>
            <a:chOff x="0" y="0"/>
            <a:chExt cx="12494260" cy="5334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19050" y="0"/>
              <a:ext cx="12456160" cy="53340"/>
            </a:xfrm>
            <a:custGeom>
              <a:avLst/>
              <a:gdLst/>
              <a:ahLst/>
              <a:cxnLst/>
              <a:rect r="r" b="b" t="t" l="l"/>
              <a:pathLst>
                <a:path h="53340" w="12456160">
                  <a:moveTo>
                    <a:pt x="0" y="0"/>
                  </a:moveTo>
                  <a:lnTo>
                    <a:pt x="12456160" y="15240"/>
                  </a:lnTo>
                  <a:lnTo>
                    <a:pt x="12456160" y="53340"/>
                  </a:lnTo>
                  <a:lnTo>
                    <a:pt x="0" y="38100"/>
                  </a:lnTo>
                  <a:close/>
                </a:path>
              </a:pathLst>
            </a:custGeom>
            <a:solidFill>
              <a:srgbClr val="1D3EBF"/>
            </a:solidFill>
          </p:spPr>
        </p:sp>
      </p:grpSp>
      <p:grpSp>
        <p:nvGrpSpPr>
          <p:cNvPr name="Group 23" id="23"/>
          <p:cNvGrpSpPr/>
          <p:nvPr/>
        </p:nvGrpSpPr>
        <p:grpSpPr>
          <a:xfrm rot="0">
            <a:off x="7587615" y="6413182"/>
            <a:ext cx="1174432" cy="1174432"/>
            <a:chOff x="0" y="0"/>
            <a:chExt cx="1565910" cy="156591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565910" cy="1565910"/>
            </a:xfrm>
            <a:custGeom>
              <a:avLst/>
              <a:gdLst/>
              <a:ahLst/>
              <a:cxnLst/>
              <a:rect r="r" b="b" t="t" l="l"/>
              <a:pathLst>
                <a:path h="1565910" w="1565910">
                  <a:moveTo>
                    <a:pt x="0" y="273685"/>
                  </a:moveTo>
                  <a:cubicBezTo>
                    <a:pt x="0" y="122555"/>
                    <a:pt x="122555" y="0"/>
                    <a:pt x="273685" y="0"/>
                  </a:cubicBezTo>
                  <a:lnTo>
                    <a:pt x="1292225" y="0"/>
                  </a:lnTo>
                  <a:lnTo>
                    <a:pt x="1292225" y="19050"/>
                  </a:lnTo>
                  <a:lnTo>
                    <a:pt x="1292225" y="0"/>
                  </a:lnTo>
                  <a:cubicBezTo>
                    <a:pt x="1443355" y="0"/>
                    <a:pt x="1565910" y="122555"/>
                    <a:pt x="1565910" y="273685"/>
                  </a:cubicBezTo>
                  <a:lnTo>
                    <a:pt x="1546860" y="273685"/>
                  </a:lnTo>
                  <a:lnTo>
                    <a:pt x="1565910" y="273685"/>
                  </a:lnTo>
                  <a:lnTo>
                    <a:pt x="1565910" y="1292225"/>
                  </a:lnTo>
                  <a:lnTo>
                    <a:pt x="1546860" y="1292225"/>
                  </a:lnTo>
                  <a:lnTo>
                    <a:pt x="1565910" y="1292225"/>
                  </a:lnTo>
                  <a:cubicBezTo>
                    <a:pt x="1565910" y="1443355"/>
                    <a:pt x="1443355" y="1565910"/>
                    <a:pt x="1292225" y="1565910"/>
                  </a:cubicBezTo>
                  <a:lnTo>
                    <a:pt x="1292225" y="1546860"/>
                  </a:lnTo>
                  <a:lnTo>
                    <a:pt x="1292225" y="1565910"/>
                  </a:lnTo>
                  <a:lnTo>
                    <a:pt x="273685" y="1565910"/>
                  </a:lnTo>
                  <a:lnTo>
                    <a:pt x="273685" y="1546860"/>
                  </a:lnTo>
                  <a:lnTo>
                    <a:pt x="273685" y="1565910"/>
                  </a:lnTo>
                  <a:cubicBezTo>
                    <a:pt x="122555" y="1565910"/>
                    <a:pt x="0" y="1443355"/>
                    <a:pt x="0" y="1292225"/>
                  </a:cubicBezTo>
                  <a:lnTo>
                    <a:pt x="0" y="273685"/>
                  </a:lnTo>
                  <a:lnTo>
                    <a:pt x="19050" y="273685"/>
                  </a:lnTo>
                  <a:lnTo>
                    <a:pt x="0" y="273685"/>
                  </a:lnTo>
                  <a:moveTo>
                    <a:pt x="38100" y="273685"/>
                  </a:moveTo>
                  <a:lnTo>
                    <a:pt x="38100" y="1292225"/>
                  </a:lnTo>
                  <a:lnTo>
                    <a:pt x="19050" y="1292225"/>
                  </a:lnTo>
                  <a:lnTo>
                    <a:pt x="38100" y="1292225"/>
                  </a:lnTo>
                  <a:cubicBezTo>
                    <a:pt x="38100" y="1422400"/>
                    <a:pt x="143637" y="1527810"/>
                    <a:pt x="273685" y="1527810"/>
                  </a:cubicBezTo>
                  <a:lnTo>
                    <a:pt x="1292225" y="1527810"/>
                  </a:lnTo>
                  <a:cubicBezTo>
                    <a:pt x="1422400" y="1527810"/>
                    <a:pt x="1527810" y="1422273"/>
                    <a:pt x="1527810" y="1292225"/>
                  </a:cubicBezTo>
                  <a:lnTo>
                    <a:pt x="1527810" y="273685"/>
                  </a:lnTo>
                  <a:cubicBezTo>
                    <a:pt x="1527810" y="143637"/>
                    <a:pt x="1422273" y="38100"/>
                    <a:pt x="1292225" y="38100"/>
                  </a:cubicBezTo>
                  <a:lnTo>
                    <a:pt x="273685" y="38100"/>
                  </a:lnTo>
                  <a:lnTo>
                    <a:pt x="273685" y="19050"/>
                  </a:lnTo>
                  <a:lnTo>
                    <a:pt x="273685" y="38100"/>
                  </a:lnTo>
                  <a:cubicBezTo>
                    <a:pt x="143637" y="38100"/>
                    <a:pt x="38100" y="143637"/>
                    <a:pt x="38100" y="273685"/>
                  </a:cubicBezTo>
                  <a:close/>
                </a:path>
              </a:pathLst>
            </a:custGeom>
            <a:solidFill>
              <a:srgbClr val="1D3EBF"/>
            </a:solidFill>
          </p:spPr>
        </p:sp>
      </p:grpSp>
      <p:sp>
        <p:nvSpPr>
          <p:cNvPr name="TextBox 25" id="25"/>
          <p:cNvSpPr txBox="true"/>
          <p:nvPr/>
        </p:nvSpPr>
        <p:spPr>
          <a:xfrm rot="0">
            <a:off x="7773788" y="6630073"/>
            <a:ext cx="801432" cy="5770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4200" b="true">
                <a:solidFill>
                  <a:srgbClr val="1D3EBF"/>
                </a:solidFill>
                <a:latin typeface="Arimo Bold"/>
                <a:ea typeface="Arimo Bold"/>
                <a:cs typeface="Arimo Bold"/>
                <a:sym typeface="Arimo Bold"/>
              </a:rPr>
              <a:t>04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9067800" y="6596063"/>
            <a:ext cx="8739187" cy="6717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84"/>
              </a:lnSpc>
            </a:pPr>
            <a:r>
              <a:rPr lang="en-US" sz="3600">
                <a:solidFill>
                  <a:srgbClr val="44546A"/>
                </a:solidFill>
                <a:latin typeface="Arimo"/>
                <a:ea typeface="Arimo"/>
                <a:cs typeface="Arimo"/>
                <a:sym typeface="Arimo"/>
              </a:rPr>
              <a:t>Vận dụng</a:t>
            </a:r>
          </a:p>
        </p:txBody>
      </p:sp>
      <p:grpSp>
        <p:nvGrpSpPr>
          <p:cNvPr name="Group 27" id="27"/>
          <p:cNvGrpSpPr/>
          <p:nvPr/>
        </p:nvGrpSpPr>
        <p:grpSpPr>
          <a:xfrm rot="0">
            <a:off x="7621905" y="7712393"/>
            <a:ext cx="9370695" cy="40005"/>
            <a:chOff x="0" y="0"/>
            <a:chExt cx="12494260" cy="5334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19050" y="0"/>
              <a:ext cx="12456160" cy="53340"/>
            </a:xfrm>
            <a:custGeom>
              <a:avLst/>
              <a:gdLst/>
              <a:ahLst/>
              <a:cxnLst/>
              <a:rect r="r" b="b" t="t" l="l"/>
              <a:pathLst>
                <a:path h="53340" w="12456160">
                  <a:moveTo>
                    <a:pt x="0" y="0"/>
                  </a:moveTo>
                  <a:lnTo>
                    <a:pt x="12456160" y="15240"/>
                  </a:lnTo>
                  <a:lnTo>
                    <a:pt x="12456160" y="53340"/>
                  </a:lnTo>
                  <a:lnTo>
                    <a:pt x="0" y="38100"/>
                  </a:lnTo>
                  <a:close/>
                </a:path>
              </a:pathLst>
            </a:custGeom>
            <a:solidFill>
              <a:srgbClr val="1D3EBF"/>
            </a:solidFill>
          </p:spPr>
        </p:sp>
      </p:grpSp>
      <p:grpSp>
        <p:nvGrpSpPr>
          <p:cNvPr name="Group 29" id="29"/>
          <p:cNvGrpSpPr/>
          <p:nvPr/>
        </p:nvGrpSpPr>
        <p:grpSpPr>
          <a:xfrm rot="0">
            <a:off x="7587615" y="8011478"/>
            <a:ext cx="1174432" cy="1174432"/>
            <a:chOff x="0" y="0"/>
            <a:chExt cx="1565910" cy="156591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1565910" cy="1565910"/>
            </a:xfrm>
            <a:custGeom>
              <a:avLst/>
              <a:gdLst/>
              <a:ahLst/>
              <a:cxnLst/>
              <a:rect r="r" b="b" t="t" l="l"/>
              <a:pathLst>
                <a:path h="1565910" w="1565910">
                  <a:moveTo>
                    <a:pt x="0" y="273685"/>
                  </a:moveTo>
                  <a:cubicBezTo>
                    <a:pt x="0" y="122555"/>
                    <a:pt x="122555" y="0"/>
                    <a:pt x="273685" y="0"/>
                  </a:cubicBezTo>
                  <a:lnTo>
                    <a:pt x="1292225" y="0"/>
                  </a:lnTo>
                  <a:lnTo>
                    <a:pt x="1292225" y="19050"/>
                  </a:lnTo>
                  <a:lnTo>
                    <a:pt x="1292225" y="0"/>
                  </a:lnTo>
                  <a:cubicBezTo>
                    <a:pt x="1443355" y="0"/>
                    <a:pt x="1565910" y="122555"/>
                    <a:pt x="1565910" y="273685"/>
                  </a:cubicBezTo>
                  <a:lnTo>
                    <a:pt x="1546860" y="273685"/>
                  </a:lnTo>
                  <a:lnTo>
                    <a:pt x="1565910" y="273685"/>
                  </a:lnTo>
                  <a:lnTo>
                    <a:pt x="1565910" y="1292225"/>
                  </a:lnTo>
                  <a:lnTo>
                    <a:pt x="1546860" y="1292225"/>
                  </a:lnTo>
                  <a:lnTo>
                    <a:pt x="1565910" y="1292225"/>
                  </a:lnTo>
                  <a:cubicBezTo>
                    <a:pt x="1565910" y="1443355"/>
                    <a:pt x="1443355" y="1565910"/>
                    <a:pt x="1292225" y="1565910"/>
                  </a:cubicBezTo>
                  <a:lnTo>
                    <a:pt x="1292225" y="1546860"/>
                  </a:lnTo>
                  <a:lnTo>
                    <a:pt x="1292225" y="1565910"/>
                  </a:lnTo>
                  <a:lnTo>
                    <a:pt x="273685" y="1565910"/>
                  </a:lnTo>
                  <a:lnTo>
                    <a:pt x="273685" y="1546860"/>
                  </a:lnTo>
                  <a:lnTo>
                    <a:pt x="273685" y="1565910"/>
                  </a:lnTo>
                  <a:cubicBezTo>
                    <a:pt x="122555" y="1565910"/>
                    <a:pt x="0" y="1443355"/>
                    <a:pt x="0" y="1292225"/>
                  </a:cubicBezTo>
                  <a:lnTo>
                    <a:pt x="0" y="273685"/>
                  </a:lnTo>
                  <a:lnTo>
                    <a:pt x="19050" y="273685"/>
                  </a:lnTo>
                  <a:lnTo>
                    <a:pt x="0" y="273685"/>
                  </a:lnTo>
                  <a:moveTo>
                    <a:pt x="38100" y="273685"/>
                  </a:moveTo>
                  <a:lnTo>
                    <a:pt x="38100" y="1292225"/>
                  </a:lnTo>
                  <a:lnTo>
                    <a:pt x="19050" y="1292225"/>
                  </a:lnTo>
                  <a:lnTo>
                    <a:pt x="38100" y="1292225"/>
                  </a:lnTo>
                  <a:cubicBezTo>
                    <a:pt x="38100" y="1422400"/>
                    <a:pt x="143637" y="1527810"/>
                    <a:pt x="273685" y="1527810"/>
                  </a:cubicBezTo>
                  <a:lnTo>
                    <a:pt x="1292225" y="1527810"/>
                  </a:lnTo>
                  <a:cubicBezTo>
                    <a:pt x="1422400" y="1527810"/>
                    <a:pt x="1527810" y="1422273"/>
                    <a:pt x="1527810" y="1292225"/>
                  </a:cubicBezTo>
                  <a:lnTo>
                    <a:pt x="1527810" y="273685"/>
                  </a:lnTo>
                  <a:cubicBezTo>
                    <a:pt x="1527810" y="143637"/>
                    <a:pt x="1422273" y="38100"/>
                    <a:pt x="1292225" y="38100"/>
                  </a:cubicBezTo>
                  <a:lnTo>
                    <a:pt x="273685" y="38100"/>
                  </a:lnTo>
                  <a:lnTo>
                    <a:pt x="273685" y="19050"/>
                  </a:lnTo>
                  <a:lnTo>
                    <a:pt x="273685" y="38100"/>
                  </a:lnTo>
                  <a:cubicBezTo>
                    <a:pt x="143637" y="38100"/>
                    <a:pt x="38100" y="143637"/>
                    <a:pt x="38100" y="273685"/>
                  </a:cubicBezTo>
                  <a:close/>
                </a:path>
              </a:pathLst>
            </a:custGeom>
            <a:solidFill>
              <a:srgbClr val="1D3EBF"/>
            </a:solidFill>
          </p:spPr>
        </p:sp>
      </p:grpSp>
      <p:sp>
        <p:nvSpPr>
          <p:cNvPr name="TextBox 31" id="31"/>
          <p:cNvSpPr txBox="true"/>
          <p:nvPr/>
        </p:nvSpPr>
        <p:spPr>
          <a:xfrm rot="0">
            <a:off x="7773788" y="8228368"/>
            <a:ext cx="801432" cy="5770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4200" b="true">
                <a:solidFill>
                  <a:srgbClr val="1D3EBF"/>
                </a:solidFill>
                <a:latin typeface="Arimo Bold"/>
                <a:ea typeface="Arimo Bold"/>
                <a:cs typeface="Arimo Bold"/>
                <a:sym typeface="Arimo Bold"/>
              </a:rPr>
              <a:t>05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9067800" y="8194357"/>
            <a:ext cx="8739187" cy="6717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84"/>
              </a:lnSpc>
            </a:pPr>
            <a:r>
              <a:rPr lang="en-US" sz="3600">
                <a:solidFill>
                  <a:srgbClr val="44546A"/>
                </a:solidFill>
                <a:latin typeface="Arimo"/>
                <a:ea typeface="Arimo"/>
                <a:cs typeface="Arimo"/>
                <a:sym typeface="Arimo"/>
              </a:rPr>
              <a:t>Kết luận</a:t>
            </a:r>
          </a:p>
        </p:txBody>
      </p:sp>
      <p:grpSp>
        <p:nvGrpSpPr>
          <p:cNvPr name="Group 33" id="33"/>
          <p:cNvGrpSpPr/>
          <p:nvPr/>
        </p:nvGrpSpPr>
        <p:grpSpPr>
          <a:xfrm rot="0">
            <a:off x="7621905" y="9310688"/>
            <a:ext cx="9370695" cy="40005"/>
            <a:chOff x="0" y="0"/>
            <a:chExt cx="12494260" cy="53340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19050" y="0"/>
              <a:ext cx="12456160" cy="53340"/>
            </a:xfrm>
            <a:custGeom>
              <a:avLst/>
              <a:gdLst/>
              <a:ahLst/>
              <a:cxnLst/>
              <a:rect r="r" b="b" t="t" l="l"/>
              <a:pathLst>
                <a:path h="53340" w="12456160">
                  <a:moveTo>
                    <a:pt x="0" y="0"/>
                  </a:moveTo>
                  <a:lnTo>
                    <a:pt x="12456160" y="15240"/>
                  </a:lnTo>
                  <a:lnTo>
                    <a:pt x="12456160" y="53340"/>
                  </a:lnTo>
                  <a:lnTo>
                    <a:pt x="0" y="38100"/>
                  </a:lnTo>
                  <a:close/>
                </a:path>
              </a:pathLst>
            </a:custGeom>
            <a:solidFill>
              <a:srgbClr val="1D3EBF"/>
            </a:solidFill>
          </p:spPr>
        </p:sp>
      </p:grpSp>
      <p:grpSp>
        <p:nvGrpSpPr>
          <p:cNvPr name="Group 35" id="35"/>
          <p:cNvGrpSpPr>
            <a:grpSpLocks noChangeAspect="true"/>
          </p:cNvGrpSpPr>
          <p:nvPr/>
        </p:nvGrpSpPr>
        <p:grpSpPr>
          <a:xfrm rot="0">
            <a:off x="15629573" y="384810"/>
            <a:ext cx="1971675" cy="385763"/>
            <a:chOff x="0" y="0"/>
            <a:chExt cx="2628900" cy="514350"/>
          </a:xfrm>
        </p:grpSpPr>
        <p:sp>
          <p:nvSpPr>
            <p:cNvPr name="Freeform 36" id="36" descr="https://test-kimi-img.moonshot.cn/pub/slides/slides_tmpl/image/25-08-06-16:46:46-d29hctkup1d2ae82kmg0.png"/>
            <p:cNvSpPr/>
            <p:nvPr/>
          </p:nvSpPr>
          <p:spPr>
            <a:xfrm flipH="false" flipV="false" rot="0">
              <a:off x="0" y="0"/>
              <a:ext cx="2628900" cy="514350"/>
            </a:xfrm>
            <a:custGeom>
              <a:avLst/>
              <a:gdLst/>
              <a:ahLst/>
              <a:cxnLst/>
              <a:rect r="r" b="b" t="t" l="l"/>
              <a:pathLst>
                <a:path h="514350" w="2628900">
                  <a:moveTo>
                    <a:pt x="0" y="0"/>
                  </a:moveTo>
                  <a:lnTo>
                    <a:pt x="2628900" y="0"/>
                  </a:lnTo>
                  <a:lnTo>
                    <a:pt x="2628900" y="514350"/>
                  </a:lnTo>
                  <a:lnTo>
                    <a:pt x="0" y="5143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sp>
        <p:nvSpPr>
          <p:cNvPr name="TextBox 37" id="37"/>
          <p:cNvSpPr txBox="true"/>
          <p:nvPr/>
        </p:nvSpPr>
        <p:spPr>
          <a:xfrm rot="0">
            <a:off x="2620068" y="4463415"/>
            <a:ext cx="2991547" cy="10942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Nội Dung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13368338" y="2403158"/>
            <a:ext cx="3914775" cy="1943100"/>
            <a:chOff x="0" y="0"/>
            <a:chExt cx="5219700" cy="2590800"/>
          </a:xfrm>
        </p:grpSpPr>
        <p:sp>
          <p:nvSpPr>
            <p:cNvPr name="Freeform 4" id="4" descr="https://test-kimi-img.moonshot.cn/pub/slides/slides_tmpl/image/25-08-06-16:46:47-d29hctsup1d2ae82kmmg.png"/>
            <p:cNvSpPr/>
            <p:nvPr/>
          </p:nvSpPr>
          <p:spPr>
            <a:xfrm flipH="false" flipV="false" rot="0">
              <a:off x="0" y="0"/>
              <a:ext cx="5219700" cy="2590800"/>
            </a:xfrm>
            <a:custGeom>
              <a:avLst/>
              <a:gdLst/>
              <a:ahLst/>
              <a:cxnLst/>
              <a:rect r="r" b="b" t="t" l="l"/>
              <a:pathLst>
                <a:path h="2590800" w="5219700">
                  <a:moveTo>
                    <a:pt x="0" y="0"/>
                  </a:moveTo>
                  <a:lnTo>
                    <a:pt x="5219700" y="0"/>
                  </a:lnTo>
                  <a:lnTo>
                    <a:pt x="5219700" y="2590800"/>
                  </a:lnTo>
                  <a:lnTo>
                    <a:pt x="0" y="2590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9606915" y="4516755"/>
            <a:ext cx="7584757" cy="29003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9720"/>
              </a:lnSpc>
            </a:pPr>
            <a:r>
              <a:rPr lang="en-US" sz="8100">
                <a:solidFill>
                  <a:srgbClr val="44546A"/>
                </a:solidFill>
                <a:latin typeface="Arimo"/>
                <a:ea typeface="Arimo"/>
                <a:cs typeface="Arimo"/>
                <a:sym typeface="Arimo"/>
              </a:rPr>
              <a:t>Khởi Động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4007465" y="2083117"/>
            <a:ext cx="2437448" cy="2583180"/>
            <a:chOff x="0" y="0"/>
            <a:chExt cx="3249930" cy="344424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249930" cy="3444240"/>
            </a:xfrm>
            <a:custGeom>
              <a:avLst/>
              <a:gdLst/>
              <a:ahLst/>
              <a:cxnLst/>
              <a:rect r="r" b="b" t="t" l="l"/>
              <a:pathLst>
                <a:path h="3444240" w="3249930">
                  <a:moveTo>
                    <a:pt x="0" y="0"/>
                  </a:moveTo>
                  <a:lnTo>
                    <a:pt x="3249930" y="0"/>
                  </a:lnTo>
                  <a:lnTo>
                    <a:pt x="3249930" y="3444240"/>
                  </a:lnTo>
                  <a:lnTo>
                    <a:pt x="0" y="34442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3249930" cy="3491865"/>
            </a:xfrm>
            <a:prstGeom prst="rect">
              <a:avLst/>
            </a:prstGeom>
          </p:spPr>
          <p:txBody>
            <a:bodyPr anchor="b" rtlCol="false" tIns="0" lIns="0" bIns="0" rIns="0"/>
            <a:lstStyle/>
            <a:p>
              <a:pPr algn="l">
                <a:lnSpc>
                  <a:spcPts val="17280"/>
                </a:lnSpc>
              </a:pPr>
              <a:r>
                <a:rPr lang="en-US" sz="14400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01</a:t>
              </a:r>
            </a:p>
          </p:txBody>
        </p:sp>
      </p:grpSp>
      <p:grpSp>
        <p:nvGrpSpPr>
          <p:cNvPr name="Group 9" id="9"/>
          <p:cNvGrpSpPr>
            <a:grpSpLocks noChangeAspect="true"/>
          </p:cNvGrpSpPr>
          <p:nvPr/>
        </p:nvGrpSpPr>
        <p:grpSpPr>
          <a:xfrm rot="0">
            <a:off x="15629573" y="384810"/>
            <a:ext cx="1971675" cy="385763"/>
            <a:chOff x="0" y="0"/>
            <a:chExt cx="2628900" cy="514350"/>
          </a:xfrm>
        </p:grpSpPr>
        <p:sp>
          <p:nvSpPr>
            <p:cNvPr name="Freeform 10" id="10" descr="https://test-kimi-img.moonshot.cn/pub/slides/slides_tmpl/image/25-08-06-16:46:46-d29hctkup1d2ae82kmg0.png"/>
            <p:cNvSpPr/>
            <p:nvPr/>
          </p:nvSpPr>
          <p:spPr>
            <a:xfrm flipH="false" flipV="false" rot="0">
              <a:off x="0" y="0"/>
              <a:ext cx="2628900" cy="514350"/>
            </a:xfrm>
            <a:custGeom>
              <a:avLst/>
              <a:gdLst/>
              <a:ahLst/>
              <a:cxnLst/>
              <a:rect r="r" b="b" t="t" l="l"/>
              <a:pathLst>
                <a:path h="514350" w="2628900">
                  <a:moveTo>
                    <a:pt x="0" y="0"/>
                  </a:moveTo>
                  <a:lnTo>
                    <a:pt x="2628900" y="0"/>
                  </a:lnTo>
                  <a:lnTo>
                    <a:pt x="2628900" y="514350"/>
                  </a:lnTo>
                  <a:lnTo>
                    <a:pt x="0" y="5143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941195" y="868680"/>
            <a:ext cx="15719107" cy="8595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80"/>
              </a:lnSpc>
            </a:pPr>
            <a:r>
              <a:rPr lang="en-US" sz="54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Tình huống khởi động</a:t>
            </a:r>
          </a:p>
        </p:txBody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251460" y="7429500"/>
            <a:ext cx="2927985" cy="2535555"/>
            <a:chOff x="0" y="0"/>
            <a:chExt cx="3903980" cy="3380740"/>
          </a:xfrm>
        </p:grpSpPr>
        <p:sp>
          <p:nvSpPr>
            <p:cNvPr name="Freeform 5" id="5" descr="https://test-kimi-img.moonshot.cn/pub/slides/slides_tmpl/image/25-08-06-16:46:53-d29hcvcup1d2ae82kn10.png"/>
            <p:cNvSpPr/>
            <p:nvPr/>
          </p:nvSpPr>
          <p:spPr>
            <a:xfrm flipH="false" flipV="false" rot="0">
              <a:off x="0" y="0"/>
              <a:ext cx="3903980" cy="3380740"/>
            </a:xfrm>
            <a:custGeom>
              <a:avLst/>
              <a:gdLst/>
              <a:ahLst/>
              <a:cxnLst/>
              <a:rect r="r" b="b" t="t" l="l"/>
              <a:pathLst>
                <a:path h="3380740" w="3903980">
                  <a:moveTo>
                    <a:pt x="0" y="0"/>
                  </a:moveTo>
                  <a:lnTo>
                    <a:pt x="3903980" y="0"/>
                  </a:lnTo>
                  <a:lnTo>
                    <a:pt x="3903980" y="3380740"/>
                  </a:lnTo>
                  <a:lnTo>
                    <a:pt x="0" y="33807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3" t="0" r="-3" b="0"/>
              </a:stretch>
            </a:blip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2816840" y="340042"/>
            <a:ext cx="5168265" cy="4438650"/>
            <a:chOff x="0" y="0"/>
            <a:chExt cx="6891020" cy="5918200"/>
          </a:xfrm>
        </p:grpSpPr>
        <p:sp>
          <p:nvSpPr>
            <p:cNvPr name="Freeform 7" id="7" descr="https://test-kimi-img.moonshot.cn/pub/slides/slides_tmpl/image/25-08-06-16:46:54-d29hcvkup1d2ae82kn50.png"/>
            <p:cNvSpPr/>
            <p:nvPr/>
          </p:nvSpPr>
          <p:spPr>
            <a:xfrm flipH="false" flipV="false" rot="0">
              <a:off x="0" y="0"/>
              <a:ext cx="6891020" cy="5918200"/>
            </a:xfrm>
            <a:custGeom>
              <a:avLst/>
              <a:gdLst/>
              <a:ahLst/>
              <a:cxnLst/>
              <a:rect r="r" b="b" t="t" l="l"/>
              <a:pathLst>
                <a:path h="5918200" w="6891020">
                  <a:moveTo>
                    <a:pt x="0" y="0"/>
                  </a:moveTo>
                  <a:lnTo>
                    <a:pt x="6891020" y="0"/>
                  </a:lnTo>
                  <a:lnTo>
                    <a:pt x="6891020" y="5918200"/>
                  </a:lnTo>
                  <a:lnTo>
                    <a:pt x="0" y="59182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3" t="0" r="-3" b="0"/>
              </a:stretch>
            </a:blip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5312554" y="1738294"/>
            <a:ext cx="7159036" cy="6958983"/>
            <a:chOff x="0" y="0"/>
            <a:chExt cx="9545382" cy="927864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9545320" cy="9278620"/>
            </a:xfrm>
            <a:custGeom>
              <a:avLst/>
              <a:gdLst/>
              <a:ahLst/>
              <a:cxnLst/>
              <a:rect r="r" b="b" t="t" l="l"/>
              <a:pathLst>
                <a:path h="9278620" w="9545320">
                  <a:moveTo>
                    <a:pt x="0" y="0"/>
                  </a:moveTo>
                  <a:lnTo>
                    <a:pt x="9545320" y="0"/>
                  </a:lnTo>
                  <a:lnTo>
                    <a:pt x="9545320" y="9278620"/>
                  </a:lnTo>
                  <a:lnTo>
                    <a:pt x="0" y="92786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13368338" y="2403158"/>
            <a:ext cx="3914775" cy="1943100"/>
            <a:chOff x="0" y="0"/>
            <a:chExt cx="5219700" cy="2590800"/>
          </a:xfrm>
        </p:grpSpPr>
        <p:sp>
          <p:nvSpPr>
            <p:cNvPr name="Freeform 4" id="4" descr="https://test-kimi-img.moonshot.cn/pub/slides/slides_tmpl/image/25-08-06-16:46:47-d29hctsup1d2ae82kmmg.png"/>
            <p:cNvSpPr/>
            <p:nvPr/>
          </p:nvSpPr>
          <p:spPr>
            <a:xfrm flipH="false" flipV="false" rot="0">
              <a:off x="0" y="0"/>
              <a:ext cx="5219700" cy="2590800"/>
            </a:xfrm>
            <a:custGeom>
              <a:avLst/>
              <a:gdLst/>
              <a:ahLst/>
              <a:cxnLst/>
              <a:rect r="r" b="b" t="t" l="l"/>
              <a:pathLst>
                <a:path h="2590800" w="5219700">
                  <a:moveTo>
                    <a:pt x="0" y="0"/>
                  </a:moveTo>
                  <a:lnTo>
                    <a:pt x="5219700" y="0"/>
                  </a:lnTo>
                  <a:lnTo>
                    <a:pt x="5219700" y="2590800"/>
                  </a:lnTo>
                  <a:lnTo>
                    <a:pt x="0" y="2590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9606915" y="4516755"/>
            <a:ext cx="7584757" cy="29003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9720"/>
              </a:lnSpc>
            </a:pPr>
            <a:r>
              <a:rPr lang="en-US" sz="8100">
                <a:solidFill>
                  <a:srgbClr val="44546A"/>
                </a:solidFill>
                <a:latin typeface="Arimo"/>
                <a:ea typeface="Arimo"/>
                <a:cs typeface="Arimo"/>
                <a:sym typeface="Arimo"/>
              </a:rPr>
              <a:t>Một số phương pháp kiểm thử chương trình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4007465" y="2083117"/>
            <a:ext cx="2437448" cy="2583180"/>
            <a:chOff x="0" y="0"/>
            <a:chExt cx="3249930" cy="344424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249930" cy="3444240"/>
            </a:xfrm>
            <a:custGeom>
              <a:avLst/>
              <a:gdLst/>
              <a:ahLst/>
              <a:cxnLst/>
              <a:rect r="r" b="b" t="t" l="l"/>
              <a:pathLst>
                <a:path h="3444240" w="3249930">
                  <a:moveTo>
                    <a:pt x="0" y="0"/>
                  </a:moveTo>
                  <a:lnTo>
                    <a:pt x="3249930" y="0"/>
                  </a:lnTo>
                  <a:lnTo>
                    <a:pt x="3249930" y="3444240"/>
                  </a:lnTo>
                  <a:lnTo>
                    <a:pt x="0" y="34442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3249930" cy="3491865"/>
            </a:xfrm>
            <a:prstGeom prst="rect">
              <a:avLst/>
            </a:prstGeom>
          </p:spPr>
          <p:txBody>
            <a:bodyPr anchor="b" rtlCol="false" tIns="0" lIns="0" bIns="0" rIns="0"/>
            <a:lstStyle/>
            <a:p>
              <a:pPr algn="l">
                <a:lnSpc>
                  <a:spcPts val="17280"/>
                </a:lnSpc>
              </a:pPr>
              <a:r>
                <a:rPr lang="en-US" sz="14400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02</a:t>
              </a:r>
            </a:p>
          </p:txBody>
        </p:sp>
      </p:grpSp>
      <p:grpSp>
        <p:nvGrpSpPr>
          <p:cNvPr name="Group 9" id="9"/>
          <p:cNvGrpSpPr>
            <a:grpSpLocks noChangeAspect="true"/>
          </p:cNvGrpSpPr>
          <p:nvPr/>
        </p:nvGrpSpPr>
        <p:grpSpPr>
          <a:xfrm rot="0">
            <a:off x="15629573" y="384810"/>
            <a:ext cx="1971675" cy="385763"/>
            <a:chOff x="0" y="0"/>
            <a:chExt cx="2628900" cy="514350"/>
          </a:xfrm>
        </p:grpSpPr>
        <p:sp>
          <p:nvSpPr>
            <p:cNvPr name="Freeform 10" id="10" descr="https://test-kimi-img.moonshot.cn/pub/slides/slides_tmpl/image/25-08-06-16:46:46-d29hctkup1d2ae82kmg0.png"/>
            <p:cNvSpPr/>
            <p:nvPr/>
          </p:nvSpPr>
          <p:spPr>
            <a:xfrm flipH="false" flipV="false" rot="0">
              <a:off x="0" y="0"/>
              <a:ext cx="2628900" cy="514350"/>
            </a:xfrm>
            <a:custGeom>
              <a:avLst/>
              <a:gdLst/>
              <a:ahLst/>
              <a:cxnLst/>
              <a:rect r="r" b="b" t="t" l="l"/>
              <a:pathLst>
                <a:path h="514350" w="2628900">
                  <a:moveTo>
                    <a:pt x="0" y="0"/>
                  </a:moveTo>
                  <a:lnTo>
                    <a:pt x="2628900" y="0"/>
                  </a:lnTo>
                  <a:lnTo>
                    <a:pt x="2628900" y="514350"/>
                  </a:lnTo>
                  <a:lnTo>
                    <a:pt x="0" y="5143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1224915" y="1159192"/>
            <a:ext cx="5393055" cy="7969568"/>
            <a:chOff x="0" y="0"/>
            <a:chExt cx="7190740" cy="10626090"/>
          </a:xfrm>
        </p:grpSpPr>
        <p:sp>
          <p:nvSpPr>
            <p:cNvPr name="Freeform 4" id="4" descr="https://test-kimi-img.moonshot.cn/pub/slides/slides_tmpl/image/25-08-06-16:46:52-d29hcv4up1d2ae82kmv0.png"/>
            <p:cNvSpPr/>
            <p:nvPr/>
          </p:nvSpPr>
          <p:spPr>
            <a:xfrm flipH="false" flipV="false" rot="0">
              <a:off x="0" y="0"/>
              <a:ext cx="7190740" cy="10626090"/>
            </a:xfrm>
            <a:custGeom>
              <a:avLst/>
              <a:gdLst/>
              <a:ahLst/>
              <a:cxnLst/>
              <a:rect r="r" b="b" t="t" l="l"/>
              <a:pathLst>
                <a:path h="10626090" w="7190740">
                  <a:moveTo>
                    <a:pt x="0" y="0"/>
                  </a:moveTo>
                  <a:lnTo>
                    <a:pt x="7190740" y="0"/>
                  </a:lnTo>
                  <a:lnTo>
                    <a:pt x="7190740" y="10626090"/>
                  </a:lnTo>
                  <a:lnTo>
                    <a:pt x="0" y="1062609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21" t="0" r="-21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8045768" y="4573905"/>
            <a:ext cx="9275445" cy="692467"/>
            <a:chOff x="0" y="0"/>
            <a:chExt cx="12367260" cy="92329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367260" cy="923290"/>
            </a:xfrm>
            <a:custGeom>
              <a:avLst/>
              <a:gdLst/>
              <a:ahLst/>
              <a:cxnLst/>
              <a:rect r="r" b="b" t="t" l="l"/>
              <a:pathLst>
                <a:path h="923290" w="12367260">
                  <a:moveTo>
                    <a:pt x="0" y="0"/>
                  </a:moveTo>
                  <a:lnTo>
                    <a:pt x="12367260" y="0"/>
                  </a:lnTo>
                  <a:lnTo>
                    <a:pt x="12367260" y="923290"/>
                  </a:lnTo>
                  <a:lnTo>
                    <a:pt x="0" y="92329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190500"/>
              <a:ext cx="12367260" cy="111379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5400"/>
                </a:lnSpc>
              </a:pPr>
              <a:r>
                <a:rPr lang="en-US" sz="3000" b="true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Ví dụ minh họa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8152850" y="909504"/>
            <a:ext cx="9275445" cy="3660725"/>
            <a:chOff x="0" y="0"/>
            <a:chExt cx="12367260" cy="488096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367260" cy="4880967"/>
            </a:xfrm>
            <a:custGeom>
              <a:avLst/>
              <a:gdLst/>
              <a:ahLst/>
              <a:cxnLst/>
              <a:rect r="r" b="b" t="t" l="l"/>
              <a:pathLst>
                <a:path h="4880967" w="12367260">
                  <a:moveTo>
                    <a:pt x="0" y="0"/>
                  </a:moveTo>
                  <a:lnTo>
                    <a:pt x="12367260" y="0"/>
                  </a:lnTo>
                  <a:lnTo>
                    <a:pt x="12367260" y="4880967"/>
                  </a:lnTo>
                  <a:lnTo>
                    <a:pt x="0" y="488096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28575"/>
              <a:ext cx="12367260" cy="4909542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8640"/>
                </a:lnSpc>
              </a:pPr>
              <a:r>
                <a:rPr lang="en-US" sz="7200" b="true">
                  <a:solidFill>
                    <a:srgbClr val="0D0D0D"/>
                  </a:solidFill>
                  <a:latin typeface="Arimo Bold"/>
                  <a:ea typeface="Arimo Bold"/>
                  <a:cs typeface="Arimo Bold"/>
                  <a:sym typeface="Arimo Bold"/>
                </a:rPr>
                <a:t>Phương pháp quan sát lỗi runtime/ngoại lệ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791528" y="2217420"/>
            <a:ext cx="228600" cy="1044892"/>
            <a:chOff x="0" y="0"/>
            <a:chExt cx="304800" cy="139319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304800" cy="1393190"/>
            </a:xfrm>
            <a:custGeom>
              <a:avLst/>
              <a:gdLst/>
              <a:ahLst/>
              <a:cxnLst/>
              <a:rect r="r" b="b" t="t" l="l"/>
              <a:pathLst>
                <a:path h="1393190" w="304800">
                  <a:moveTo>
                    <a:pt x="152400" y="0"/>
                  </a:moveTo>
                  <a:cubicBezTo>
                    <a:pt x="236601" y="0"/>
                    <a:pt x="304800" y="68199"/>
                    <a:pt x="304800" y="152400"/>
                  </a:cubicBezTo>
                  <a:lnTo>
                    <a:pt x="304800" y="1393190"/>
                  </a:lnTo>
                  <a:lnTo>
                    <a:pt x="0" y="1393190"/>
                  </a:lnTo>
                  <a:lnTo>
                    <a:pt x="0" y="152400"/>
                  </a:lnTo>
                  <a:cubicBezTo>
                    <a:pt x="0" y="68199"/>
                    <a:pt x="68199" y="0"/>
                    <a:pt x="152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190EB">
                    <a:alpha val="0"/>
                  </a:srgbClr>
                </a:gs>
                <a:gs pos="18000">
                  <a:srgbClr val="0190EB">
                    <a:alpha val="0"/>
                  </a:srgbClr>
                </a:gs>
                <a:gs pos="100000">
                  <a:srgbClr val="0190EB">
                    <a:alpha val="100000"/>
                  </a:srgbClr>
                </a:gs>
              </a:gsLst>
              <a:lin ang="16200000"/>
            </a:gra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312420" y="7058025"/>
            <a:ext cx="707707" cy="2942273"/>
            <a:chOff x="0" y="0"/>
            <a:chExt cx="943610" cy="392303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943610" cy="3923030"/>
            </a:xfrm>
            <a:custGeom>
              <a:avLst/>
              <a:gdLst/>
              <a:ahLst/>
              <a:cxnLst/>
              <a:rect r="r" b="b" t="t" l="l"/>
              <a:pathLst>
                <a:path h="3923030" w="943610">
                  <a:moveTo>
                    <a:pt x="471805" y="0"/>
                  </a:moveTo>
                  <a:cubicBezTo>
                    <a:pt x="732409" y="0"/>
                    <a:pt x="943610" y="211201"/>
                    <a:pt x="943610" y="471805"/>
                  </a:cubicBezTo>
                  <a:lnTo>
                    <a:pt x="943610" y="3923030"/>
                  </a:lnTo>
                  <a:lnTo>
                    <a:pt x="0" y="3923030"/>
                  </a:lnTo>
                  <a:lnTo>
                    <a:pt x="0" y="471805"/>
                  </a:lnTo>
                  <a:cubicBezTo>
                    <a:pt x="0" y="211201"/>
                    <a:pt x="211201" y="0"/>
                    <a:pt x="471805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190EB">
                    <a:alpha val="0"/>
                  </a:srgbClr>
                </a:gs>
                <a:gs pos="18000">
                  <a:srgbClr val="0190EB">
                    <a:alpha val="0"/>
                  </a:srgbClr>
                </a:gs>
                <a:gs pos="100000">
                  <a:srgbClr val="004CC0">
                    <a:alpha val="100000"/>
                  </a:srgbClr>
                </a:gs>
              </a:gsLst>
              <a:lin ang="16200000"/>
            </a:grad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6829425" y="5142547"/>
            <a:ext cx="1004888" cy="4297680"/>
            <a:chOff x="0" y="0"/>
            <a:chExt cx="1339850" cy="573024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339850" cy="5730240"/>
            </a:xfrm>
            <a:custGeom>
              <a:avLst/>
              <a:gdLst/>
              <a:ahLst/>
              <a:cxnLst/>
              <a:rect r="r" b="b" t="t" l="l"/>
              <a:pathLst>
                <a:path h="5730240" w="1339850">
                  <a:moveTo>
                    <a:pt x="669925" y="0"/>
                  </a:moveTo>
                  <a:cubicBezTo>
                    <a:pt x="1039876" y="0"/>
                    <a:pt x="1339850" y="299974"/>
                    <a:pt x="1339850" y="669925"/>
                  </a:cubicBezTo>
                  <a:lnTo>
                    <a:pt x="1339850" y="5730240"/>
                  </a:lnTo>
                  <a:lnTo>
                    <a:pt x="0" y="5730240"/>
                  </a:lnTo>
                  <a:lnTo>
                    <a:pt x="0" y="669925"/>
                  </a:lnTo>
                  <a:cubicBezTo>
                    <a:pt x="0" y="299974"/>
                    <a:pt x="299974" y="0"/>
                    <a:pt x="669925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190EB">
                    <a:alpha val="0"/>
                  </a:srgbClr>
                </a:gs>
                <a:gs pos="18000">
                  <a:srgbClr val="0190EB">
                    <a:alpha val="0"/>
                  </a:srgbClr>
                </a:gs>
                <a:gs pos="100000">
                  <a:srgbClr val="004CC0">
                    <a:alpha val="100000"/>
                  </a:srgbClr>
                </a:gs>
              </a:gsLst>
              <a:lin ang="16200000"/>
            </a:gradFill>
          </p:spPr>
        </p:sp>
      </p:grpSp>
      <p:grpSp>
        <p:nvGrpSpPr>
          <p:cNvPr name="Group 17" id="17"/>
          <p:cNvGrpSpPr>
            <a:grpSpLocks noChangeAspect="true"/>
          </p:cNvGrpSpPr>
          <p:nvPr/>
        </p:nvGrpSpPr>
        <p:grpSpPr>
          <a:xfrm rot="0">
            <a:off x="8152850" y="5726688"/>
            <a:ext cx="9288171" cy="3129399"/>
            <a:chOff x="0" y="0"/>
            <a:chExt cx="12384228" cy="4172532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2384278" cy="4172585"/>
            </a:xfrm>
            <a:custGeom>
              <a:avLst/>
              <a:gdLst/>
              <a:ahLst/>
              <a:cxnLst/>
              <a:rect r="r" b="b" t="t" l="l"/>
              <a:pathLst>
                <a:path h="4172585" w="12384278">
                  <a:moveTo>
                    <a:pt x="0" y="0"/>
                  </a:moveTo>
                  <a:lnTo>
                    <a:pt x="12384278" y="0"/>
                  </a:lnTo>
                  <a:lnTo>
                    <a:pt x="12384278" y="4172585"/>
                  </a:lnTo>
                  <a:lnTo>
                    <a:pt x="0" y="41725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1"/>
              </a:stretch>
            </a:blipFill>
          </p:spPr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6497820" y="1448752"/>
            <a:ext cx="12001071" cy="1735455"/>
            <a:chOff x="0" y="0"/>
            <a:chExt cx="16001428" cy="2313940"/>
          </a:xfrm>
        </p:grpSpPr>
        <p:sp>
          <p:nvSpPr>
            <p:cNvPr name="Freeform 4" id="4" descr="https://test-kimi-img.moonshot.cn/pub/slides/slides_tmpl/image/25-08-06-16:46:47-d29hctsup1d2ae82kmng.png"/>
            <p:cNvSpPr/>
            <p:nvPr/>
          </p:nvSpPr>
          <p:spPr>
            <a:xfrm flipH="false" flipV="false" rot="0">
              <a:off x="0" y="0"/>
              <a:ext cx="16001364" cy="2313940"/>
            </a:xfrm>
            <a:custGeom>
              <a:avLst/>
              <a:gdLst/>
              <a:ahLst/>
              <a:cxnLst/>
              <a:rect r="r" b="b" t="t" l="l"/>
              <a:pathLst>
                <a:path h="2313940" w="16001364">
                  <a:moveTo>
                    <a:pt x="0" y="0"/>
                  </a:moveTo>
                  <a:lnTo>
                    <a:pt x="16001364" y="0"/>
                  </a:lnTo>
                  <a:lnTo>
                    <a:pt x="16001364" y="2313940"/>
                  </a:lnTo>
                  <a:lnTo>
                    <a:pt x="0" y="23139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-5398" r="0" b="-5398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8434388" y="3376612"/>
            <a:ext cx="8762048" cy="903922"/>
            <a:chOff x="0" y="0"/>
            <a:chExt cx="11682730" cy="120523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1682730" cy="1205230"/>
            </a:xfrm>
            <a:custGeom>
              <a:avLst/>
              <a:gdLst/>
              <a:ahLst/>
              <a:cxnLst/>
              <a:rect r="r" b="b" t="t" l="l"/>
              <a:pathLst>
                <a:path h="1205230" w="11682730">
                  <a:moveTo>
                    <a:pt x="0" y="0"/>
                  </a:moveTo>
                  <a:lnTo>
                    <a:pt x="11682730" y="0"/>
                  </a:lnTo>
                  <a:lnTo>
                    <a:pt x="11682730" y="1205230"/>
                  </a:lnTo>
                  <a:lnTo>
                    <a:pt x="0" y="120523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190500"/>
              <a:ext cx="11682730" cy="139573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r">
                <a:lnSpc>
                  <a:spcPts val="5400"/>
                </a:lnSpc>
              </a:pPr>
              <a:r>
                <a:rPr lang="en-US" sz="3000" b="true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Ví dụ minh họa</a:t>
              </a:r>
            </a:p>
          </p:txBody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687705" y="707707"/>
            <a:ext cx="704850" cy="741045"/>
            <a:chOff x="0" y="0"/>
            <a:chExt cx="939800" cy="988060"/>
          </a:xfrm>
        </p:grpSpPr>
        <p:sp>
          <p:nvSpPr>
            <p:cNvPr name="Freeform 9" id="9" descr="https://test-kimi-img.moonshot.cn/pub/slides/slides_tmpl/image/25-08-06-16:46:48-d29hcu4up1d2ae82kmog.png"/>
            <p:cNvSpPr/>
            <p:nvPr/>
          </p:nvSpPr>
          <p:spPr>
            <a:xfrm flipH="false" flipV="false" rot="0">
              <a:off x="0" y="0"/>
              <a:ext cx="939800" cy="988060"/>
            </a:xfrm>
            <a:custGeom>
              <a:avLst/>
              <a:gdLst/>
              <a:ahLst/>
              <a:cxnLst/>
              <a:rect r="r" b="b" t="t" l="l"/>
              <a:pathLst>
                <a:path h="988060" w="939800">
                  <a:moveTo>
                    <a:pt x="0" y="0"/>
                  </a:moveTo>
                  <a:lnTo>
                    <a:pt x="939800" y="0"/>
                  </a:lnTo>
                  <a:lnTo>
                    <a:pt x="939800" y="988060"/>
                  </a:lnTo>
                  <a:lnTo>
                    <a:pt x="0" y="9880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40000"/>
              </a:blip>
              <a:stretch>
                <a:fillRect l="0" t="-128" r="0" b="-128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7207898" y="1631633"/>
            <a:ext cx="10958805" cy="1245870"/>
            <a:chOff x="0" y="0"/>
            <a:chExt cx="14611740" cy="166116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4611741" cy="1661160"/>
            </a:xfrm>
            <a:custGeom>
              <a:avLst/>
              <a:gdLst/>
              <a:ahLst/>
              <a:cxnLst/>
              <a:rect r="r" b="b" t="t" l="l"/>
              <a:pathLst>
                <a:path h="1661160" w="14611741">
                  <a:moveTo>
                    <a:pt x="0" y="0"/>
                  </a:moveTo>
                  <a:lnTo>
                    <a:pt x="14611741" y="0"/>
                  </a:lnTo>
                  <a:lnTo>
                    <a:pt x="14611741" y="1661160"/>
                  </a:lnTo>
                  <a:lnTo>
                    <a:pt x="0" y="166116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295275"/>
              <a:ext cx="14611740" cy="195643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8640"/>
                </a:lnSpc>
              </a:pPr>
              <a:r>
                <a:rPr lang="en-US" sz="4800">
                  <a:solidFill>
                    <a:srgbClr val="0D0D0D"/>
                  </a:solidFill>
                  <a:latin typeface="Arimo"/>
                  <a:ea typeface="Arimo"/>
                  <a:cs typeface="Arimo"/>
                  <a:sym typeface="Arimo"/>
                </a:rPr>
                <a:t>Phương pháp kiểm thử với dữ liệu test</a:t>
              </a:r>
            </a:p>
          </p:txBody>
        </p:sp>
      </p:grpSp>
      <p:grpSp>
        <p:nvGrpSpPr>
          <p:cNvPr name="Group 13" id="13"/>
          <p:cNvGrpSpPr>
            <a:grpSpLocks noChangeAspect="true"/>
          </p:cNvGrpSpPr>
          <p:nvPr/>
        </p:nvGrpSpPr>
        <p:grpSpPr>
          <a:xfrm rot="0">
            <a:off x="15224760" y="535305"/>
            <a:ext cx="1971675" cy="385762"/>
            <a:chOff x="0" y="0"/>
            <a:chExt cx="2628900" cy="514350"/>
          </a:xfrm>
        </p:grpSpPr>
        <p:sp>
          <p:nvSpPr>
            <p:cNvPr name="Freeform 14" id="14" descr="https://test-kimi-img.moonshot.cn/pub/slides/slides_tmpl/image/25-08-06-16:46:46-d29hctkup1d2ae82kmg0.png"/>
            <p:cNvSpPr/>
            <p:nvPr/>
          </p:nvSpPr>
          <p:spPr>
            <a:xfrm flipH="false" flipV="false" rot="0">
              <a:off x="0" y="0"/>
              <a:ext cx="2628900" cy="514350"/>
            </a:xfrm>
            <a:custGeom>
              <a:avLst/>
              <a:gdLst/>
              <a:ahLst/>
              <a:cxnLst/>
              <a:rect r="r" b="b" t="t" l="l"/>
              <a:pathLst>
                <a:path h="514350" w="2628900">
                  <a:moveTo>
                    <a:pt x="0" y="0"/>
                  </a:moveTo>
                  <a:lnTo>
                    <a:pt x="2628900" y="0"/>
                  </a:lnTo>
                  <a:lnTo>
                    <a:pt x="2628900" y="514350"/>
                  </a:lnTo>
                  <a:lnTo>
                    <a:pt x="0" y="5143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  <p:grpSp>
        <p:nvGrpSpPr>
          <p:cNvPr name="Group 15" id="15"/>
          <p:cNvGrpSpPr>
            <a:grpSpLocks noChangeAspect="true"/>
          </p:cNvGrpSpPr>
          <p:nvPr/>
        </p:nvGrpSpPr>
        <p:grpSpPr>
          <a:xfrm rot="0">
            <a:off x="-495300" y="9853612"/>
            <a:ext cx="19812000" cy="433388"/>
            <a:chOff x="0" y="0"/>
            <a:chExt cx="26416000" cy="577850"/>
          </a:xfrm>
        </p:grpSpPr>
        <p:sp>
          <p:nvSpPr>
            <p:cNvPr name="Freeform 16" id="16" descr="https://test-kimi-img.moonshot.cn/pub/slides/slides_tmpl/image/25-08-06-16:46:48-d29hcu4up1d2ae82kmp0.jpg"/>
            <p:cNvSpPr/>
            <p:nvPr/>
          </p:nvSpPr>
          <p:spPr>
            <a:xfrm flipH="false" flipV="false" rot="0">
              <a:off x="0" y="0"/>
              <a:ext cx="26416000" cy="577850"/>
            </a:xfrm>
            <a:custGeom>
              <a:avLst/>
              <a:gdLst/>
              <a:ahLst/>
              <a:cxnLst/>
              <a:rect r="r" b="b" t="t" l="l"/>
              <a:pathLst>
                <a:path h="577850" w="26416000">
                  <a:moveTo>
                    <a:pt x="0" y="0"/>
                  </a:moveTo>
                  <a:lnTo>
                    <a:pt x="26416000" y="0"/>
                  </a:lnTo>
                  <a:lnTo>
                    <a:pt x="26416000" y="577850"/>
                  </a:lnTo>
                  <a:lnTo>
                    <a:pt x="0" y="5778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</p:grpSp>
      <p:grpSp>
        <p:nvGrpSpPr>
          <p:cNvPr name="Group 17" id="17"/>
          <p:cNvGrpSpPr>
            <a:grpSpLocks noChangeAspect="true"/>
          </p:cNvGrpSpPr>
          <p:nvPr/>
        </p:nvGrpSpPr>
        <p:grpSpPr>
          <a:xfrm rot="0">
            <a:off x="9693278" y="4606179"/>
            <a:ext cx="7159036" cy="3258004"/>
            <a:chOff x="0" y="0"/>
            <a:chExt cx="9545382" cy="4344006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9545320" cy="4344035"/>
            </a:xfrm>
            <a:custGeom>
              <a:avLst/>
              <a:gdLst/>
              <a:ahLst/>
              <a:cxnLst/>
              <a:rect r="r" b="b" t="t" l="l"/>
              <a:pathLst>
                <a:path h="4344035" w="9545320">
                  <a:moveTo>
                    <a:pt x="0" y="0"/>
                  </a:moveTo>
                  <a:lnTo>
                    <a:pt x="9545320" y="0"/>
                  </a:lnTo>
                  <a:lnTo>
                    <a:pt x="9545320" y="4344035"/>
                  </a:lnTo>
                  <a:lnTo>
                    <a:pt x="0" y="43440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154858" y="3967162"/>
            <a:ext cx="12172950" cy="692467"/>
            <a:chOff x="0" y="0"/>
            <a:chExt cx="16230600" cy="92329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6230600" cy="923290"/>
            </a:xfrm>
            <a:custGeom>
              <a:avLst/>
              <a:gdLst/>
              <a:ahLst/>
              <a:cxnLst/>
              <a:rect r="r" b="b" t="t" l="l"/>
              <a:pathLst>
                <a:path h="923290" w="16230600">
                  <a:moveTo>
                    <a:pt x="0" y="0"/>
                  </a:moveTo>
                  <a:lnTo>
                    <a:pt x="16230600" y="0"/>
                  </a:lnTo>
                  <a:lnTo>
                    <a:pt x="16230600" y="923290"/>
                  </a:lnTo>
                  <a:lnTo>
                    <a:pt x="0" y="92329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0"/>
              <a:ext cx="16230600" cy="111379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5400"/>
                </a:lnSpc>
              </a:pPr>
              <a:r>
                <a:rPr lang="en-US" sz="3000" b="true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Ví dụ minh họa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963930" y="911796"/>
            <a:ext cx="6963728" cy="3055367"/>
            <a:chOff x="0" y="0"/>
            <a:chExt cx="9284970" cy="407382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9284970" cy="4073823"/>
            </a:xfrm>
            <a:custGeom>
              <a:avLst/>
              <a:gdLst/>
              <a:ahLst/>
              <a:cxnLst/>
              <a:rect r="r" b="b" t="t" l="l"/>
              <a:pathLst>
                <a:path h="4073823" w="9284970">
                  <a:moveTo>
                    <a:pt x="0" y="0"/>
                  </a:moveTo>
                  <a:lnTo>
                    <a:pt x="9284970" y="0"/>
                  </a:lnTo>
                  <a:lnTo>
                    <a:pt x="9284970" y="4073823"/>
                  </a:lnTo>
                  <a:lnTo>
                    <a:pt x="0" y="407382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28575"/>
              <a:ext cx="9284970" cy="4102398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7200"/>
                </a:lnSpc>
              </a:pPr>
              <a:r>
                <a:rPr lang="en-US" sz="6000" b="true">
                  <a:solidFill>
                    <a:srgbClr val="0D0D0D"/>
                  </a:solidFill>
                  <a:latin typeface="Arimo Bold"/>
                  <a:ea typeface="Arimo Bold"/>
                  <a:cs typeface="Arimo Bold"/>
                  <a:sym typeface="Arimo Bold"/>
                </a:rPr>
                <a:t>Phương pháp in thông số trung gian</a:t>
              </a:r>
            </a:p>
          </p:txBody>
        </p:sp>
      </p:grpSp>
      <p:grpSp>
        <p:nvGrpSpPr>
          <p:cNvPr name="Group 9" id="9"/>
          <p:cNvGrpSpPr>
            <a:grpSpLocks noChangeAspect="true"/>
          </p:cNvGrpSpPr>
          <p:nvPr/>
        </p:nvGrpSpPr>
        <p:grpSpPr>
          <a:xfrm rot="0">
            <a:off x="997890" y="4907522"/>
            <a:ext cx="6929767" cy="3358030"/>
            <a:chOff x="0" y="0"/>
            <a:chExt cx="9239690" cy="447737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9239631" cy="4477385"/>
            </a:xfrm>
            <a:custGeom>
              <a:avLst/>
              <a:gdLst/>
              <a:ahLst/>
              <a:cxnLst/>
              <a:rect r="r" b="b" t="t" l="l"/>
              <a:pathLst>
                <a:path h="4477385" w="9239631">
                  <a:moveTo>
                    <a:pt x="0" y="0"/>
                  </a:moveTo>
                  <a:lnTo>
                    <a:pt x="9239631" y="0"/>
                  </a:lnTo>
                  <a:lnTo>
                    <a:pt x="9239631" y="4477385"/>
                  </a:lnTo>
                  <a:lnTo>
                    <a:pt x="0" y="44773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-3764" r="0" b="-3764"/>
              </a:stretch>
            </a:blipFill>
          </p:spPr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354522" y="2264092"/>
            <a:ext cx="9874568" cy="1439912"/>
            <a:chOff x="0" y="0"/>
            <a:chExt cx="13166090" cy="1919882"/>
          </a:xfrm>
        </p:grpSpPr>
        <p:sp>
          <p:nvSpPr>
            <p:cNvPr name="Freeform 4" id="4" descr="https://test-kimi-img.moonshot.cn/pub/slides/slides_tmpl/image/25-08-06-16:46:47-d29hctsup1d2ae82kmng.png"/>
            <p:cNvSpPr/>
            <p:nvPr/>
          </p:nvSpPr>
          <p:spPr>
            <a:xfrm flipH="false" flipV="false" rot="0">
              <a:off x="0" y="0"/>
              <a:ext cx="13166089" cy="1919859"/>
            </a:xfrm>
            <a:custGeom>
              <a:avLst/>
              <a:gdLst/>
              <a:ahLst/>
              <a:cxnLst/>
              <a:rect r="r" b="b" t="t" l="l"/>
              <a:pathLst>
                <a:path h="1919859" w="13166089">
                  <a:moveTo>
                    <a:pt x="0" y="0"/>
                  </a:moveTo>
                  <a:lnTo>
                    <a:pt x="13166089" y="0"/>
                  </a:lnTo>
                  <a:lnTo>
                    <a:pt x="13166089" y="1919859"/>
                  </a:lnTo>
                  <a:lnTo>
                    <a:pt x="0" y="19198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-4937" r="0" b="-4939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982027" y="3891438"/>
            <a:ext cx="9874568" cy="692467"/>
            <a:chOff x="0" y="0"/>
            <a:chExt cx="13166090" cy="92329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3166089" cy="923290"/>
            </a:xfrm>
            <a:custGeom>
              <a:avLst/>
              <a:gdLst/>
              <a:ahLst/>
              <a:cxnLst/>
              <a:rect r="r" b="b" t="t" l="l"/>
              <a:pathLst>
                <a:path h="923290" w="13166089">
                  <a:moveTo>
                    <a:pt x="0" y="0"/>
                  </a:moveTo>
                  <a:lnTo>
                    <a:pt x="13166089" y="0"/>
                  </a:lnTo>
                  <a:lnTo>
                    <a:pt x="13166089" y="923290"/>
                  </a:lnTo>
                  <a:lnTo>
                    <a:pt x="0" y="92329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190500"/>
              <a:ext cx="13166090" cy="111379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5400"/>
                </a:lnSpc>
              </a:pPr>
              <a:r>
                <a:rPr lang="en-US" sz="3000" b="true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Ví dụ minh họa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592455" y="2264092"/>
            <a:ext cx="10396654" cy="1245870"/>
            <a:chOff x="0" y="0"/>
            <a:chExt cx="13862206" cy="166116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3862207" cy="1661160"/>
            </a:xfrm>
            <a:custGeom>
              <a:avLst/>
              <a:gdLst/>
              <a:ahLst/>
              <a:cxnLst/>
              <a:rect r="r" b="b" t="t" l="l"/>
              <a:pathLst>
                <a:path h="1661160" w="13862207">
                  <a:moveTo>
                    <a:pt x="0" y="0"/>
                  </a:moveTo>
                  <a:lnTo>
                    <a:pt x="13862207" y="0"/>
                  </a:lnTo>
                  <a:lnTo>
                    <a:pt x="13862207" y="1661160"/>
                  </a:lnTo>
                  <a:lnTo>
                    <a:pt x="0" y="166116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295275"/>
              <a:ext cx="13862206" cy="195643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8640"/>
                </a:lnSpc>
              </a:pPr>
              <a:r>
                <a:rPr lang="en-US" sz="4800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Phương pháp sử dụng breakpoint</a:t>
              </a:r>
            </a:p>
          </p:txBody>
        </p:sp>
      </p:grp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982027" y="384810"/>
            <a:ext cx="1971675" cy="385763"/>
            <a:chOff x="0" y="0"/>
            <a:chExt cx="2628900" cy="514350"/>
          </a:xfrm>
        </p:grpSpPr>
        <p:sp>
          <p:nvSpPr>
            <p:cNvPr name="Freeform 12" id="12" descr="https://test-kimi-img.moonshot.cn/pub/slides/slides_tmpl/image/25-08-06-16:46:46-d29hctkup1d2ae82kmg0.png"/>
            <p:cNvSpPr/>
            <p:nvPr/>
          </p:nvSpPr>
          <p:spPr>
            <a:xfrm flipH="false" flipV="false" rot="0">
              <a:off x="0" y="0"/>
              <a:ext cx="2628900" cy="514350"/>
            </a:xfrm>
            <a:custGeom>
              <a:avLst/>
              <a:gdLst/>
              <a:ahLst/>
              <a:cxnLst/>
              <a:rect r="r" b="b" t="t" l="l"/>
              <a:pathLst>
                <a:path h="514350" w="2628900">
                  <a:moveTo>
                    <a:pt x="0" y="0"/>
                  </a:moveTo>
                  <a:lnTo>
                    <a:pt x="2628900" y="0"/>
                  </a:lnTo>
                  <a:lnTo>
                    <a:pt x="2628900" y="514350"/>
                  </a:lnTo>
                  <a:lnTo>
                    <a:pt x="0" y="5143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  <p:grpSp>
        <p:nvGrpSpPr>
          <p:cNvPr name="Group 13" id="13"/>
          <p:cNvGrpSpPr>
            <a:grpSpLocks noChangeAspect="true"/>
          </p:cNvGrpSpPr>
          <p:nvPr/>
        </p:nvGrpSpPr>
        <p:grpSpPr>
          <a:xfrm rot="0">
            <a:off x="592455" y="5335435"/>
            <a:ext cx="7387668" cy="3115110"/>
            <a:chOff x="0" y="0"/>
            <a:chExt cx="9850224" cy="415348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9850247" cy="4153535"/>
            </a:xfrm>
            <a:custGeom>
              <a:avLst/>
              <a:gdLst/>
              <a:ahLst/>
              <a:cxnLst/>
              <a:rect r="r" b="b" t="t" l="l"/>
              <a:pathLst>
                <a:path h="4153535" w="9850247">
                  <a:moveTo>
                    <a:pt x="0" y="0"/>
                  </a:moveTo>
                  <a:lnTo>
                    <a:pt x="9850247" y="0"/>
                  </a:lnTo>
                  <a:lnTo>
                    <a:pt x="9850247" y="4153535"/>
                  </a:lnTo>
                  <a:lnTo>
                    <a:pt x="0" y="41535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1"/>
              </a:stretch>
            </a:blipFill>
          </p:spPr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DAGwaDPfDrg</dc:identifier>
  <dcterms:modified xsi:type="dcterms:W3CDTF">2011-08-01T06:04:30Z</dcterms:modified>
  <cp:revision>1</cp:revision>
  <dc:title>Tin học 10 – Bài 30_ Một số phương pháp kiểm thử chương trình (Tiết 1).pptx</dc:title>
</cp:coreProperties>
</file>